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77" r:id="rId5"/>
    <p:sldId id="379" r:id="rId6"/>
    <p:sldId id="329" r:id="rId7"/>
    <p:sldId id="283" r:id="rId8"/>
    <p:sldId id="361" r:id="rId9"/>
    <p:sldId id="331" r:id="rId10"/>
    <p:sldId id="399" r:id="rId11"/>
    <p:sldId id="398" r:id="rId12"/>
    <p:sldId id="400" r:id="rId13"/>
    <p:sldId id="402" r:id="rId14"/>
    <p:sldId id="403" r:id="rId15"/>
    <p:sldId id="395" r:id="rId16"/>
    <p:sldId id="391" r:id="rId17"/>
    <p:sldId id="401" r:id="rId18"/>
    <p:sldId id="382" r:id="rId19"/>
    <p:sldId id="381" r:id="rId20"/>
    <p:sldId id="392" r:id="rId21"/>
    <p:sldId id="396" r:id="rId22"/>
    <p:sldId id="383" r:id="rId23"/>
    <p:sldId id="384" r:id="rId24"/>
    <p:sldId id="354" r:id="rId25"/>
    <p:sldId id="385" r:id="rId26"/>
    <p:sldId id="393" r:id="rId27"/>
    <p:sldId id="397" r:id="rId28"/>
    <p:sldId id="386" r:id="rId29"/>
    <p:sldId id="387" r:id="rId30"/>
    <p:sldId id="356" r:id="rId31"/>
    <p:sldId id="388" r:id="rId32"/>
    <p:sldId id="394" r:id="rId33"/>
    <p:sldId id="389" r:id="rId34"/>
    <p:sldId id="390" r:id="rId35"/>
    <p:sldId id="378" r:id="rId36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79"/>
            <p14:sldId id="329"/>
            <p14:sldId id="283"/>
            <p14:sldId id="361"/>
            <p14:sldId id="331"/>
            <p14:sldId id="399"/>
            <p14:sldId id="398"/>
            <p14:sldId id="400"/>
            <p14:sldId id="402"/>
            <p14:sldId id="403"/>
            <p14:sldId id="395"/>
            <p14:sldId id="391"/>
            <p14:sldId id="401"/>
            <p14:sldId id="382"/>
            <p14:sldId id="381"/>
            <p14:sldId id="392"/>
            <p14:sldId id="396"/>
            <p14:sldId id="383"/>
            <p14:sldId id="384"/>
            <p14:sldId id="354"/>
            <p14:sldId id="385"/>
            <p14:sldId id="393"/>
            <p14:sldId id="397"/>
            <p14:sldId id="386"/>
            <p14:sldId id="387"/>
            <p14:sldId id="356"/>
            <p14:sldId id="388"/>
            <p14:sldId id="394"/>
            <p14:sldId id="389"/>
            <p14:sldId id="390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C5924"/>
    <a:srgbClr val="B7472A"/>
    <a:srgbClr val="000000"/>
    <a:srgbClr val="FFFFFF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4972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16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8/30/2020 8:34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55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8/30/2020 8:34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97713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1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ealanalytics.com/crea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589222" y="4253573"/>
            <a:ext cx="3197595" cy="5961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TRỰC QUAN HÓA DỮ LIỆU</a:t>
            </a:r>
            <a:endParaRPr lang="en-US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58236" y="899077"/>
            <a:ext cx="9566878" cy="2529923"/>
          </a:xfrm>
        </p:spPr>
        <p:txBody>
          <a:bodyPr/>
          <a:lstStyle/>
          <a:p>
            <a:r>
              <a:rPr lang="en-US" sz="4400" dirty="0" smtClean="0"/>
              <a:t>PHÂN TÍCH NHÓM HỌC SINH</a:t>
            </a:r>
            <a:br>
              <a:rPr lang="en-US" sz="4400" dirty="0" smtClean="0"/>
            </a:br>
            <a:r>
              <a:rPr lang="en-US" sz="4400" dirty="0" smtClean="0"/>
              <a:t>ƯU TÚ Ở VIỆT NAM THÔNG QUA KÌ THI HỌC SINH GIỎI QUỐC GIA 2012-2018</a:t>
            </a:r>
            <a:endParaRPr lang="en-US" sz="4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8746" y="4796154"/>
            <a:ext cx="7103654" cy="1851789"/>
          </a:xfrm>
        </p:spPr>
        <p:txBody>
          <a:bodyPr/>
          <a:lstStyle/>
          <a:p>
            <a:r>
              <a:rPr lang="en-US" sz="1800" dirty="0" smtClean="0"/>
              <a:t>1712920 – NGUYỄN MINH VŨ</a:t>
            </a:r>
          </a:p>
          <a:p>
            <a:r>
              <a:rPr lang="en-US" sz="1800" dirty="0" smtClean="0"/>
              <a:t>1712922 – PHẠM HOÀNG VŨ</a:t>
            </a:r>
          </a:p>
          <a:p>
            <a:r>
              <a:rPr lang="en-US" sz="1800" dirty="0" smtClean="0"/>
              <a:t>1712927 – PHẠM THỊ THUYẾT VY</a:t>
            </a:r>
          </a:p>
          <a:p>
            <a:endParaRPr lang="en-US" sz="1800" dirty="0" smtClean="0"/>
          </a:p>
          <a:p>
            <a:pPr algn="r"/>
            <a:r>
              <a:rPr lang="en-US" sz="1800" u="sng" dirty="0" smtClean="0"/>
              <a:t>GVMH: BÙI TIẾN LÊN</a:t>
            </a:r>
            <a:endParaRPr lang="en-US" sz="1800" u="sng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5" y="0"/>
            <a:ext cx="472671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8915" y="2598003"/>
            <a:ext cx="5482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Sự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phân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bố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về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số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lượng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giải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thưởng</a:t>
            </a:r>
            <a:r>
              <a:rPr lang="en-US" sz="2400" b="1" dirty="0" smtClean="0"/>
              <a:t> </a:t>
            </a:r>
          </a:p>
          <a:p>
            <a:r>
              <a:rPr lang="en-US" sz="2400" b="1" dirty="0" err="1" smtClean="0"/>
              <a:t>trên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bản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đồ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hành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chính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27004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3" y="0"/>
            <a:ext cx="494286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91" y="0"/>
            <a:ext cx="4972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16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04650" y="6484938"/>
            <a:ext cx="38735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93192"/>
              </p:ext>
            </p:extLst>
          </p:nvPr>
        </p:nvGraphicFramePr>
        <p:xfrm>
          <a:off x="2286000" y="175260"/>
          <a:ext cx="5499463" cy="6492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0363">
                  <a:extLst>
                    <a:ext uri="{9D8B030D-6E8A-4147-A177-3AD203B41FA5}">
                      <a16:colId xmlns:a16="http://schemas.microsoft.com/office/drawing/2014/main" val="2081671668"/>
                    </a:ext>
                  </a:extLst>
                </a:gridCol>
                <a:gridCol w="1515716">
                  <a:extLst>
                    <a:ext uri="{9D8B030D-6E8A-4147-A177-3AD203B41FA5}">
                      <a16:colId xmlns:a16="http://schemas.microsoft.com/office/drawing/2014/main" val="2809174276"/>
                    </a:ext>
                  </a:extLst>
                </a:gridCol>
                <a:gridCol w="1596692">
                  <a:extLst>
                    <a:ext uri="{9D8B030D-6E8A-4147-A177-3AD203B41FA5}">
                      <a16:colId xmlns:a16="http://schemas.microsoft.com/office/drawing/2014/main" val="1904828367"/>
                    </a:ext>
                  </a:extLst>
                </a:gridCol>
                <a:gridCol w="1596692">
                  <a:extLst>
                    <a:ext uri="{9D8B030D-6E8A-4147-A177-3AD203B41FA5}">
                      <a16:colId xmlns:a16="http://schemas.microsoft.com/office/drawing/2014/main" val="11822339"/>
                    </a:ext>
                  </a:extLst>
                </a:gridCol>
              </a:tblGrid>
              <a:tr h="590604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Hạng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Đội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tuyển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lượng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giải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lượng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giải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nhất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31175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0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Ha </a:t>
                      </a:r>
                      <a:r>
                        <a:rPr lang="en-US" dirty="0" err="1">
                          <a:effectLst/>
                        </a:rPr>
                        <a:t>Noi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955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2787907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1</a:t>
                      </a:r>
                      <a:endParaRPr lang="en-US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Hai </a:t>
                      </a:r>
                      <a:r>
                        <a:rPr lang="en-US" dirty="0" err="1">
                          <a:effectLst/>
                        </a:rPr>
                        <a:t>Phong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605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502996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Nghe</a:t>
                      </a:r>
                      <a:r>
                        <a:rPr lang="en-US" dirty="0">
                          <a:effectLst/>
                        </a:rPr>
                        <a:t> 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6981603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Nam </a:t>
                      </a:r>
                      <a:r>
                        <a:rPr lang="en-US" dirty="0" err="1">
                          <a:effectLst/>
                        </a:rPr>
                        <a:t>Dinh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370823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Hai Duong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053598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5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VNU Hanoi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341548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6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Ha </a:t>
                      </a:r>
                      <a:r>
                        <a:rPr lang="en-US" dirty="0" err="1">
                          <a:effectLst/>
                        </a:rPr>
                        <a:t>Tinh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600970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7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Vinh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Phuc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8388028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8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 err="1">
                          <a:effectLst/>
                        </a:rPr>
                        <a:t>Thanh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 err="1">
                          <a:effectLst/>
                        </a:rPr>
                        <a:t>Hoa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765887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9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Ho Chi Minh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413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512742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10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VNU HCM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453266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11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Bac Giang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498311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12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HNUE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372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2316149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13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Thai Nguyen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466165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14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Da Nang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4821105"/>
                  </a:ext>
                </a:extLst>
              </a:tr>
              <a:tr h="337488"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15</a:t>
                      </a:r>
                      <a:endParaRPr lang="en-US" b="1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>
                          <a:effectLst/>
                        </a:rPr>
                        <a:t>Quang Ninh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366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335942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982354" y="2405717"/>
            <a:ext cx="4015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B</a:t>
            </a:r>
            <a:r>
              <a:rPr lang="en-US" sz="2000" b="1" dirty="0" err="1" smtClean="0"/>
              <a:t>ảng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thống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kê</a:t>
            </a:r>
            <a:r>
              <a:rPr lang="en-US" sz="2000" b="1" dirty="0" smtClean="0"/>
              <a:t> top 15 </a:t>
            </a:r>
            <a:r>
              <a:rPr lang="en-US" sz="2000" b="1" dirty="0" err="1" smtClean="0"/>
              <a:t>đội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tuyển</a:t>
            </a:r>
            <a:endParaRPr lang="en-US" sz="2000" b="1" dirty="0" smtClean="0"/>
          </a:p>
          <a:p>
            <a:r>
              <a:rPr lang="en-US" sz="2000" b="1" dirty="0" err="1" smtClean="0"/>
              <a:t>có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số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lượng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giải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nhiều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nhất</a:t>
            </a:r>
            <a:r>
              <a:rPr lang="en-US" sz="2000" b="1" dirty="0" smtClean="0"/>
              <a:t> </a:t>
            </a:r>
          </a:p>
          <a:p>
            <a:r>
              <a:rPr lang="en-US" sz="2000" b="1" dirty="0" err="1"/>
              <a:t>t</a:t>
            </a:r>
            <a:r>
              <a:rPr lang="en-US" sz="2000" b="1" dirty="0" err="1" smtClean="0"/>
              <a:t>ừ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năm</a:t>
            </a:r>
            <a:r>
              <a:rPr lang="en-US" sz="2000" b="1" dirty="0" smtClean="0"/>
              <a:t> 2012-2018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80663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04650" y="6484938"/>
            <a:ext cx="38735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129" y="0"/>
            <a:ext cx="8495836" cy="5663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1409" y="5663890"/>
            <a:ext cx="11445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Nhìn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chung</a:t>
            </a:r>
            <a:r>
              <a:rPr lang="en-US" sz="2000" b="1" dirty="0" smtClean="0"/>
              <a:t> </a:t>
            </a:r>
            <a:r>
              <a:rPr lang="en-US" sz="2000" b="1" dirty="0" err="1"/>
              <a:t>c</a:t>
            </a:r>
            <a:r>
              <a:rPr lang="en-US" sz="2000" b="1" dirty="0" err="1" smtClean="0"/>
              <a:t>ác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đội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có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số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lượng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giải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tỷ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thuận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với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số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lượng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giải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nhất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cho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thấy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số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lượng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giải</a:t>
            </a:r>
            <a:r>
              <a:rPr lang="en-US" sz="2000" b="1" dirty="0" smtClean="0"/>
              <a:t> </a:t>
            </a:r>
          </a:p>
          <a:p>
            <a:r>
              <a:rPr lang="en-US" sz="2000" b="1" dirty="0" err="1" smtClean="0"/>
              <a:t>và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chất</a:t>
            </a:r>
            <a:r>
              <a:rPr lang="en-US" sz="2000" b="1" dirty="0"/>
              <a:t> </a:t>
            </a:r>
            <a:r>
              <a:rPr lang="en-US" sz="2000" b="1" dirty="0" err="1" smtClean="0"/>
              <a:t>lượng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giải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của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các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đội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đôi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với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nhau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khả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năng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cạnh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tranh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giữa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các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đội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là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như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nhau</a:t>
            </a:r>
            <a:r>
              <a:rPr lang="en-US" sz="2000" b="1" dirty="0" smtClean="0"/>
              <a:t>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9749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5" y="169818"/>
            <a:ext cx="10425111" cy="67018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634" y="169818"/>
            <a:ext cx="10869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Sự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phân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bố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số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lượng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giải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chung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và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số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lượng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giải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nhất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riêng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của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mỗi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đội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tuyển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</a:p>
          <a:p>
            <a:r>
              <a:rPr lang="en-US" sz="2400" dirty="0" err="1" smtClean="0">
                <a:solidFill>
                  <a:schemeClr val="tx2"/>
                </a:solidFill>
              </a:rPr>
              <a:t>theo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mỗi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vùng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35040" y="6096049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</a:t>
            </a:r>
            <a:r>
              <a:rPr lang="en-US" sz="1400" b="1" dirty="0" err="1" smtClean="0"/>
              <a:t>số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lượng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giải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636003" y="1817901"/>
            <a:ext cx="1872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(</a:t>
            </a:r>
            <a:r>
              <a:rPr lang="en-US" sz="1400" b="1" dirty="0" err="1" smtClean="0"/>
              <a:t>Số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lượng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giải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nhất</a:t>
            </a:r>
            <a:r>
              <a:rPr lang="en-US" sz="1400" b="1" dirty="0" smtClean="0"/>
              <a:t>)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68094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" r="5557"/>
          <a:stretch>
            <a:fillRect/>
          </a:stretch>
        </p:blipFill>
        <p:spPr>
          <a:xfrm flipH="1">
            <a:off x="-1" y="39189"/>
            <a:ext cx="6094444" cy="6856100"/>
          </a:xfrm>
        </p:spPr>
      </p:pic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6094442" y="3252335"/>
            <a:ext cx="6097556" cy="646331"/>
          </a:xfrm>
        </p:spPr>
        <p:txBody>
          <a:bodyPr/>
          <a:lstStyle/>
          <a:p>
            <a:r>
              <a:rPr lang="en-US" sz="4000" b="1" dirty="0" err="1" smtClean="0"/>
              <a:t>Sự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phân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bổ</a:t>
            </a:r>
            <a:r>
              <a:rPr lang="en-US" sz="4000" b="1" dirty="0" smtClean="0"/>
              <a:t> </a:t>
            </a:r>
            <a:r>
              <a:rPr lang="en-US" sz="4000" b="1" dirty="0" err="1"/>
              <a:t>g</a:t>
            </a:r>
            <a:r>
              <a:rPr lang="en-US" sz="4000" b="1" dirty="0" err="1" smtClean="0"/>
              <a:t>iới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tính</a:t>
            </a:r>
            <a:endParaRPr lang="en-US" sz="4000" b="1" dirty="0"/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7438127" y="1372688"/>
            <a:ext cx="3410186" cy="1421928"/>
          </a:xfrm>
        </p:spPr>
        <p:txBody>
          <a:bodyPr/>
          <a:lstStyle/>
          <a:p>
            <a:r>
              <a:rPr lang="en-US" sz="9600" dirty="0"/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233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66550" y="6484938"/>
            <a:ext cx="425450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008" y="0"/>
            <a:ext cx="9712961" cy="62440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72491" y="5895324"/>
            <a:ext cx="8695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Tỷ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lệ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nam</a:t>
            </a:r>
            <a:r>
              <a:rPr lang="en-US" sz="2400" b="1" dirty="0"/>
              <a:t> </a:t>
            </a:r>
            <a:r>
              <a:rPr lang="en-US" sz="2400" b="1" dirty="0" smtClean="0"/>
              <a:t>– </a:t>
            </a:r>
            <a:r>
              <a:rPr lang="en-US" sz="2400" b="1" dirty="0" err="1" smtClean="0"/>
              <a:t>nữ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trong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số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học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đạt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giải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khá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đồng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đều</a:t>
            </a:r>
            <a:endParaRPr lang="en-US" sz="24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343591"/>
              </p:ext>
            </p:extLst>
          </p:nvPr>
        </p:nvGraphicFramePr>
        <p:xfrm>
          <a:off x="428171" y="2444653"/>
          <a:ext cx="2759166" cy="12913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79583">
                  <a:extLst>
                    <a:ext uri="{9D8B030D-6E8A-4147-A177-3AD203B41FA5}">
                      <a16:colId xmlns:a16="http://schemas.microsoft.com/office/drawing/2014/main" val="3999701733"/>
                    </a:ext>
                  </a:extLst>
                </a:gridCol>
                <a:gridCol w="1379583">
                  <a:extLst>
                    <a:ext uri="{9D8B030D-6E8A-4147-A177-3AD203B41FA5}">
                      <a16:colId xmlns:a16="http://schemas.microsoft.com/office/drawing/2014/main" val="1524776840"/>
                    </a:ext>
                  </a:extLst>
                </a:gridCol>
              </a:tblGrid>
              <a:tr h="43044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Giới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tính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lượng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784054"/>
                  </a:ext>
                </a:extLst>
              </a:tr>
              <a:tr h="430441">
                <a:tc>
                  <a:txBody>
                    <a:bodyPr/>
                    <a:lstStyle/>
                    <a:p>
                      <a:r>
                        <a:rPr lang="en-US" dirty="0" smtClean="0"/>
                        <a:t>Nam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053809"/>
                  </a:ext>
                </a:extLst>
              </a:tr>
              <a:tr h="43044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28875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02491" y="1916493"/>
            <a:ext cx="176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Bảng</a:t>
            </a:r>
            <a:r>
              <a:rPr lang="en-US" b="1" dirty="0" smtClean="0"/>
              <a:t> </a:t>
            </a:r>
            <a:r>
              <a:rPr lang="en-US" b="1" dirty="0" err="1" smtClean="0"/>
              <a:t>thống</a:t>
            </a:r>
            <a:r>
              <a:rPr lang="en-US" b="1" dirty="0" smtClean="0"/>
              <a:t> </a:t>
            </a:r>
            <a:r>
              <a:rPr lang="en-US" b="1" dirty="0" err="1" smtClean="0"/>
              <a:t>kê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5719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34293" cy="749873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252466"/>
              </p:ext>
            </p:extLst>
          </p:nvPr>
        </p:nvGraphicFramePr>
        <p:xfrm>
          <a:off x="2270293" y="1007049"/>
          <a:ext cx="8127999" cy="49227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48114">
                  <a:extLst>
                    <a:ext uri="{9D8B030D-6E8A-4147-A177-3AD203B41FA5}">
                      <a16:colId xmlns:a16="http://schemas.microsoft.com/office/drawing/2014/main" val="2619210213"/>
                    </a:ext>
                  </a:extLst>
                </a:gridCol>
                <a:gridCol w="2939143">
                  <a:extLst>
                    <a:ext uri="{9D8B030D-6E8A-4147-A177-3AD203B41FA5}">
                      <a16:colId xmlns:a16="http://schemas.microsoft.com/office/drawing/2014/main" val="914336002"/>
                    </a:ext>
                  </a:extLst>
                </a:gridCol>
                <a:gridCol w="3040742">
                  <a:extLst>
                    <a:ext uri="{9D8B030D-6E8A-4147-A177-3AD203B41FA5}">
                      <a16:colId xmlns:a16="http://schemas.microsoft.com/office/drawing/2014/main" val="3830667232"/>
                    </a:ext>
                  </a:extLst>
                </a:gridCol>
              </a:tblGrid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Môn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Tỷ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lệ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nữ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Tỷ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lệ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nam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0606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Mathematics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24361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Physics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88073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Chemistry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98515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27174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Informatics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68733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57375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3184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Geography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70780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English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536850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57376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30941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Chinese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162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814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16" y="0"/>
            <a:ext cx="9843407" cy="6327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34293" cy="749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9756" y="5972938"/>
            <a:ext cx="109469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Biểu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đồ</a:t>
            </a:r>
            <a:r>
              <a:rPr lang="en-US" sz="2000" b="1" dirty="0" smtClean="0"/>
              <a:t> </a:t>
            </a:r>
            <a:r>
              <a:rPr lang="en-US" sz="2000" b="1" dirty="0"/>
              <a:t>Grouped Bar </a:t>
            </a:r>
            <a:r>
              <a:rPr lang="en-US" sz="2000" b="1" dirty="0" smtClean="0"/>
              <a:t>Chart </a:t>
            </a:r>
            <a:r>
              <a:rPr lang="en-US" sz="2000" b="1" dirty="0" err="1" smtClean="0"/>
              <a:t>hạn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chế</a:t>
            </a:r>
            <a:r>
              <a:rPr lang="en-US" sz="2000" b="1" dirty="0" smtClean="0"/>
              <a:t> ở </a:t>
            </a:r>
            <a:r>
              <a:rPr lang="en-US" sz="2000" b="1" dirty="0" err="1" smtClean="0"/>
              <a:t>việc</a:t>
            </a:r>
            <a:r>
              <a:rPr lang="en-US" sz="2000" b="1" dirty="0" smtClean="0"/>
              <a:t> so </a:t>
            </a:r>
            <a:r>
              <a:rPr lang="en-US" sz="2000" b="1" dirty="0" err="1" smtClean="0"/>
              <a:t>sánh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giữa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với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nam</a:t>
            </a:r>
            <a:r>
              <a:rPr lang="en-US" sz="2000" b="1" dirty="0" smtClean="0"/>
              <a:t> hay </a:t>
            </a:r>
            <a:r>
              <a:rPr lang="en-US" sz="2000" b="1" dirty="0" err="1" smtClean="0"/>
              <a:t>nữ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với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nữ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của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từng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môn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với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nhau</a:t>
            </a:r>
            <a:endParaRPr lang="en-US" sz="2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766550" y="6484938"/>
            <a:ext cx="425450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516"/>
            <a:ext cx="12192001" cy="62843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5131" y="43824"/>
            <a:ext cx="6147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accent6"/>
                </a:solidFill>
              </a:rPr>
              <a:t>Tỉ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lệ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phân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bổ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giới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tính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theo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từng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môn</a:t>
            </a:r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5777052"/>
            <a:ext cx="1124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Học sinh nam chiếm ưu thế trong các môn Tin học, Toán, Lý và Hóa trong khi học sinh </a:t>
            </a:r>
            <a:r>
              <a:rPr lang="vi-VN" sz="2400" b="1" dirty="0" smtClean="0"/>
              <a:t>nữ</a:t>
            </a:r>
            <a:r>
              <a:rPr lang="en-US" sz="2400" b="1" dirty="0" smtClean="0"/>
              <a:t> </a:t>
            </a:r>
            <a:r>
              <a:rPr lang="vi-VN" sz="2400" b="1" dirty="0" smtClean="0"/>
              <a:t>chiếm </a:t>
            </a:r>
            <a:r>
              <a:rPr lang="vi-VN" sz="2400" b="1" dirty="0"/>
              <a:t>ưu thế ở các môn Văn, Sử, Địa và </a:t>
            </a:r>
            <a:r>
              <a:rPr lang="vi-VN" sz="2400" b="1" dirty="0" smtClean="0"/>
              <a:t>các </a:t>
            </a:r>
            <a:r>
              <a:rPr lang="vi-VN" sz="2400" b="1" dirty="0"/>
              <a:t>môn </a:t>
            </a:r>
            <a:r>
              <a:rPr lang="en-US" sz="2400" b="1" dirty="0" err="1" smtClean="0"/>
              <a:t>ngoại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ngữ</a:t>
            </a:r>
            <a:r>
              <a:rPr lang="vi-VN" sz="2400" b="1" dirty="0" smtClean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79705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04800" y="1610040"/>
            <a:ext cx="11791406" cy="3637919"/>
          </a:xfrm>
        </p:spPr>
        <p:txBody>
          <a:bodyPr/>
          <a:lstStyle/>
          <a:p>
            <a:r>
              <a:rPr lang="en-US" sz="3200" b="1" dirty="0"/>
              <a:t> </a:t>
            </a:r>
            <a:r>
              <a:rPr lang="en-US" sz="3200" b="1" dirty="0" smtClean="0"/>
              <a:t>  </a:t>
            </a:r>
            <a:r>
              <a:rPr lang="en-US" sz="3200" b="1" dirty="0" err="1" smtClean="0"/>
              <a:t>Kì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thi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Học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sinh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giỏi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cấp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Quốc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Gia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trong</a:t>
            </a:r>
            <a:r>
              <a:rPr lang="en-US" sz="3200" b="1" dirty="0" smtClean="0"/>
              <a:t> 7 </a:t>
            </a:r>
            <a:r>
              <a:rPr lang="en-US" sz="3200" b="1" dirty="0" err="1" smtClean="0"/>
              <a:t>năm</a:t>
            </a:r>
            <a:r>
              <a:rPr lang="en-US" sz="3200" b="1" dirty="0" smtClean="0"/>
              <a:t> (2012-2018)</a:t>
            </a:r>
          </a:p>
          <a:p>
            <a:r>
              <a:rPr lang="en-US" sz="3200" b="1" dirty="0" err="1" smtClean="0"/>
              <a:t>đã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trao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hơn</a:t>
            </a:r>
            <a:r>
              <a:rPr lang="en-US" sz="3200" b="1" dirty="0" smtClean="0"/>
              <a:t> 15.000 </a:t>
            </a:r>
            <a:r>
              <a:rPr lang="en-US" sz="3200" b="1" dirty="0" err="1" smtClean="0"/>
              <a:t>giải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thưởng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cho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các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học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sinh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khắp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cả</a:t>
            </a:r>
            <a:endParaRPr lang="en-US" sz="3200" b="1" dirty="0"/>
          </a:p>
          <a:p>
            <a:r>
              <a:rPr lang="en-US" sz="3200" b="1" dirty="0" err="1" smtClean="0"/>
              <a:t>nước</a:t>
            </a:r>
            <a:r>
              <a:rPr lang="en-US" sz="3200" b="1" dirty="0" smtClean="0"/>
              <a:t>. </a:t>
            </a:r>
          </a:p>
          <a:p>
            <a:r>
              <a:rPr lang="en-US" sz="3200" b="1" dirty="0" smtClean="0"/>
              <a:t>   </a:t>
            </a:r>
            <a:r>
              <a:rPr lang="en-US" sz="3200" b="1" dirty="0" err="1" smtClean="0"/>
              <a:t>Trong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đó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một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vài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địa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phương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thể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hiện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có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truyền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thống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rất</a:t>
            </a:r>
            <a:endParaRPr lang="en-US" sz="3200" b="1" dirty="0"/>
          </a:p>
          <a:p>
            <a:r>
              <a:rPr lang="en-US" sz="3200" b="1" dirty="0" err="1" smtClean="0"/>
              <a:t>mạnh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nhiều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yếu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tố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khác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biệt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giữa</a:t>
            </a:r>
            <a:r>
              <a:rPr lang="en-US" sz="3200" b="1" dirty="0"/>
              <a:t> </a:t>
            </a:r>
            <a:r>
              <a:rPr lang="en-US" sz="3200" b="1" dirty="0" err="1" smtClean="0"/>
              <a:t>các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môn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tự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nhiên</a:t>
            </a:r>
            <a:r>
              <a:rPr lang="en-US" sz="3200" b="1" dirty="0" smtClean="0"/>
              <a:t> hay</a:t>
            </a:r>
          </a:p>
          <a:p>
            <a:r>
              <a:rPr lang="en-US" sz="3200" b="1" dirty="0" err="1" smtClean="0"/>
              <a:t>môn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xã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hội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sự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phân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bố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theo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dân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tộc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giới</a:t>
            </a:r>
            <a:r>
              <a:rPr lang="en-US" sz="3200" b="1" dirty="0"/>
              <a:t> </a:t>
            </a:r>
            <a:r>
              <a:rPr lang="en-US" sz="3200" b="1" dirty="0" err="1" smtClean="0"/>
              <a:t>tính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cũng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cho</a:t>
            </a:r>
            <a:endParaRPr lang="en-US" sz="3200" b="1" dirty="0"/>
          </a:p>
          <a:p>
            <a:r>
              <a:rPr lang="en-US" sz="3200" b="1" dirty="0" err="1" smtClean="0"/>
              <a:t>thấy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nhiều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điểm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đặc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biệt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trong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nhóm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học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sinh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ưu</a:t>
            </a:r>
            <a:r>
              <a:rPr lang="en-US" sz="3200" b="1" dirty="0"/>
              <a:t> </a:t>
            </a:r>
            <a:r>
              <a:rPr lang="en-US" sz="3200" b="1" dirty="0" err="1" smtClean="0"/>
              <a:t>tú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của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đất</a:t>
            </a:r>
            <a:endParaRPr lang="en-US" sz="3200" b="1" dirty="0"/>
          </a:p>
          <a:p>
            <a:r>
              <a:rPr lang="en-US" sz="3200" b="1" dirty="0" err="1" smtClean="0"/>
              <a:t>nước</a:t>
            </a:r>
            <a:r>
              <a:rPr lang="en-US" sz="3200" b="1" dirty="0" smtClean="0"/>
              <a:t>…</a:t>
            </a:r>
            <a:endParaRPr lang="en-US" sz="3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65562" y="5276808"/>
            <a:ext cx="8097838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8104" y="2581349"/>
            <a:ext cx="11660405" cy="62564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Ý NGHĨA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26933" y="663300"/>
            <a:ext cx="5442745" cy="590931"/>
          </a:xfrm>
        </p:spPr>
        <p:txBody>
          <a:bodyPr/>
          <a:lstStyle/>
          <a:p>
            <a:r>
              <a:rPr lang="en-US" sz="3600" dirty="0" smtClean="0"/>
              <a:t>GIỚI TÍNH</a:t>
            </a:r>
            <a:endParaRPr lang="en-US" sz="3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03896" y="3350681"/>
            <a:ext cx="11658600" cy="2491964"/>
          </a:xfrm>
        </p:spPr>
        <p:txBody>
          <a:bodyPr/>
          <a:lstStyle/>
          <a:p>
            <a:pPr algn="l"/>
            <a:r>
              <a:rPr lang="en-US" sz="2800" b="1" dirty="0" smtClean="0"/>
              <a:t>   </a:t>
            </a:r>
            <a:r>
              <a:rPr lang="vi-VN" sz="2800" b="1" dirty="0" smtClean="0"/>
              <a:t>Nó </a:t>
            </a:r>
            <a:r>
              <a:rPr lang="vi-VN" sz="2800" b="1" dirty="0"/>
              <a:t>không nhất thiết </a:t>
            </a:r>
            <a:r>
              <a:rPr lang="en-US" sz="2800" b="1" dirty="0" err="1" smtClean="0"/>
              <a:t>phản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ánh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khả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năng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học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tốt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môn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đó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thông</a:t>
            </a:r>
            <a:r>
              <a:rPr lang="en-US" sz="2800" b="1" dirty="0" smtClean="0"/>
              <a:t> qua </a:t>
            </a:r>
            <a:r>
              <a:rPr lang="en-US" sz="2800" b="1" dirty="0" err="1" smtClean="0"/>
              <a:t>giới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tính</a:t>
            </a:r>
            <a:r>
              <a:rPr lang="en-US" sz="2800" b="1" dirty="0" smtClean="0"/>
              <a:t>. </a:t>
            </a:r>
            <a:r>
              <a:rPr lang="en-US" sz="2800" b="1" dirty="0" err="1" smtClean="0"/>
              <a:t>Tuy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nhiên</a:t>
            </a:r>
            <a:r>
              <a:rPr lang="en-US" sz="2800" b="1" dirty="0" smtClean="0"/>
              <a:t> </a:t>
            </a:r>
            <a:r>
              <a:rPr lang="vi-VN" sz="2800" b="1" dirty="0" smtClean="0"/>
              <a:t>phản </a:t>
            </a:r>
            <a:r>
              <a:rPr lang="vi-VN" sz="2800" b="1" dirty="0"/>
              <a:t>ánh </a:t>
            </a:r>
            <a:r>
              <a:rPr lang="en-US" sz="2800" b="1" dirty="0" err="1" smtClean="0"/>
              <a:t>được</a:t>
            </a:r>
            <a:r>
              <a:rPr lang="en-US" sz="2800" b="1" dirty="0" smtClean="0"/>
              <a:t> </a:t>
            </a:r>
            <a:r>
              <a:rPr lang="vi-VN" sz="2800" b="1" dirty="0" smtClean="0"/>
              <a:t>sự </a:t>
            </a:r>
            <a:r>
              <a:rPr lang="vi-VN" sz="2800" b="1" dirty="0"/>
              <a:t>phân bố giới tính của học sinh </a:t>
            </a:r>
            <a:r>
              <a:rPr lang="en-US" sz="2800" b="1" dirty="0" err="1" smtClean="0"/>
              <a:t>trong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cuộc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thi</a:t>
            </a:r>
            <a:r>
              <a:rPr lang="vi-VN" sz="2800" b="1" dirty="0" smtClean="0"/>
              <a:t>. </a:t>
            </a:r>
            <a:r>
              <a:rPr lang="vi-VN" sz="2800" b="1" dirty="0"/>
              <a:t>Nói cách khác, </a:t>
            </a:r>
            <a:r>
              <a:rPr lang="en-US" sz="2800" b="1" dirty="0" err="1" smtClean="0"/>
              <a:t>các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bạn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nam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thường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có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xu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hướng</a:t>
            </a:r>
            <a:r>
              <a:rPr lang="en-US" sz="2800" b="1" dirty="0" smtClean="0"/>
              <a:t> </a:t>
            </a:r>
            <a:r>
              <a:rPr lang="vi-VN" sz="2800" b="1" dirty="0" smtClean="0"/>
              <a:t>thích học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các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môn</a:t>
            </a:r>
            <a:r>
              <a:rPr lang="vi-VN" sz="2800" b="1" dirty="0" smtClean="0"/>
              <a:t> </a:t>
            </a:r>
            <a:r>
              <a:rPr lang="vi-VN" sz="2800" b="1" dirty="0"/>
              <a:t>khoa học tự nhiên hơn khoa học xã hội và ngôn </a:t>
            </a:r>
            <a:r>
              <a:rPr lang="vi-VN" sz="2800" b="1" dirty="0" smtClean="0"/>
              <a:t>ngữ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và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các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bạn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nữ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thì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ngược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lại</a:t>
            </a:r>
            <a:r>
              <a:rPr lang="en-US" sz="2800" b="1" dirty="0" smtClean="0"/>
              <a:t>.</a:t>
            </a:r>
            <a:endParaRPr lang="vi-VN" sz="2800" b="1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5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66616" y="6492875"/>
            <a:ext cx="393567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8"/>
          </p:nvPr>
        </p:nvSpPr>
        <p:spPr>
          <a:xfrm>
            <a:off x="1745321" y="1555568"/>
            <a:ext cx="2377440" cy="1421928"/>
          </a:xfrm>
        </p:spPr>
        <p:txBody>
          <a:bodyPr/>
          <a:lstStyle/>
          <a:p>
            <a:r>
              <a:rPr lang="en-US" sz="9600" dirty="0"/>
              <a:t>3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202374" y="3310484"/>
            <a:ext cx="5791200" cy="1217769"/>
          </a:xfrm>
        </p:spPr>
        <p:txBody>
          <a:bodyPr/>
          <a:lstStyle/>
          <a:p>
            <a:r>
              <a:rPr lang="en-US" b="1" dirty="0" err="1" smtClean="0"/>
              <a:t>Sự</a:t>
            </a:r>
            <a:r>
              <a:rPr lang="en-US" b="1" dirty="0" smtClean="0"/>
              <a:t> </a:t>
            </a:r>
            <a:r>
              <a:rPr lang="en-US" b="1" dirty="0" err="1" smtClean="0"/>
              <a:t>phân</a:t>
            </a:r>
            <a:r>
              <a:rPr lang="en-US" b="1" dirty="0" smtClean="0"/>
              <a:t> </a:t>
            </a:r>
            <a:r>
              <a:rPr lang="en-US" b="1" dirty="0" err="1" smtClean="0"/>
              <a:t>bổ</a:t>
            </a:r>
            <a:r>
              <a:rPr lang="en-US" b="1" dirty="0" smtClean="0"/>
              <a:t> </a:t>
            </a:r>
            <a:r>
              <a:rPr lang="en-US" b="1" dirty="0" err="1" smtClean="0"/>
              <a:t>số</a:t>
            </a:r>
            <a:r>
              <a:rPr lang="en-US" b="1" dirty="0" smtClean="0"/>
              <a:t> </a:t>
            </a:r>
            <a:r>
              <a:rPr lang="en-US" b="1" dirty="0" err="1" smtClean="0"/>
              <a:t>lượng</a:t>
            </a:r>
            <a:r>
              <a:rPr lang="en-US" b="1" dirty="0" smtClean="0"/>
              <a:t> </a:t>
            </a:r>
          </a:p>
          <a:p>
            <a:r>
              <a:rPr lang="en-US" b="1" dirty="0" err="1" smtClean="0"/>
              <a:t>học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r>
              <a:rPr lang="en-US" b="1" dirty="0" smtClean="0"/>
              <a:t> </a:t>
            </a:r>
            <a:r>
              <a:rPr lang="en-US" b="1" dirty="0" err="1" smtClean="0"/>
              <a:t>khối</a:t>
            </a:r>
            <a:r>
              <a:rPr lang="en-US" b="1" dirty="0" smtClean="0"/>
              <a:t> 10,11</a:t>
            </a:r>
            <a:endParaRPr lang="en-US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" r="38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672180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03" y="70118"/>
            <a:ext cx="9801497" cy="6300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0945" y="5836503"/>
            <a:ext cx="11171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Dù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thường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thí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lớp</a:t>
            </a:r>
            <a:r>
              <a:rPr lang="en-US" sz="2400" b="1" dirty="0" smtClean="0"/>
              <a:t> 12 </a:t>
            </a:r>
            <a:r>
              <a:rPr lang="en-US" sz="2400" b="1" dirty="0" err="1" smtClean="0"/>
              <a:t>sẽ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dự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nhưng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không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ít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học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sinh</a:t>
            </a:r>
            <a:endParaRPr lang="en-US" sz="2400" b="1" dirty="0" smtClean="0"/>
          </a:p>
          <a:p>
            <a:r>
              <a:rPr lang="en-US" sz="2400" b="1" dirty="0" err="1" smtClean="0"/>
              <a:t>các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khối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nhỏ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tham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gia</a:t>
            </a:r>
            <a:endParaRPr lang="en-US" sz="24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989069"/>
              </p:ext>
            </p:extLst>
          </p:nvPr>
        </p:nvGraphicFramePr>
        <p:xfrm>
          <a:off x="294640" y="2378649"/>
          <a:ext cx="3663406" cy="15532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1703">
                  <a:extLst>
                    <a:ext uri="{9D8B030D-6E8A-4147-A177-3AD203B41FA5}">
                      <a16:colId xmlns:a16="http://schemas.microsoft.com/office/drawing/2014/main" val="376045075"/>
                    </a:ext>
                  </a:extLst>
                </a:gridCol>
                <a:gridCol w="1831703">
                  <a:extLst>
                    <a:ext uri="{9D8B030D-6E8A-4147-A177-3AD203B41FA5}">
                      <a16:colId xmlns:a16="http://schemas.microsoft.com/office/drawing/2014/main" val="2253264618"/>
                    </a:ext>
                  </a:extLst>
                </a:gridCol>
              </a:tblGrid>
              <a:tr h="388318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Khối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Tỷ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lệ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84298"/>
                  </a:ext>
                </a:extLst>
              </a:tr>
              <a:tr h="388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Grade</a:t>
                      </a:r>
                      <a:r>
                        <a:rPr lang="en-US" baseline="0" dirty="0" smtClean="0"/>
                        <a:t>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0.244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500876"/>
                  </a:ext>
                </a:extLst>
              </a:tr>
              <a:tr h="388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Grade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118658"/>
                  </a:ext>
                </a:extLst>
              </a:tr>
              <a:tr h="3883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Grade 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66.9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293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0855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634" y="287383"/>
            <a:ext cx="550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2"/>
                </a:solidFill>
              </a:rPr>
              <a:t>Tỷ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</a:rPr>
              <a:t>lệ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</a:rPr>
              <a:t>học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</a:rPr>
              <a:t>sinh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</a:rPr>
              <a:t>khối</a:t>
            </a:r>
            <a:r>
              <a:rPr lang="en-US" sz="2400" dirty="0" smtClean="0">
                <a:solidFill>
                  <a:schemeClr val="accent2"/>
                </a:solidFill>
              </a:rPr>
              <a:t> 10 </a:t>
            </a:r>
            <a:r>
              <a:rPr lang="en-US" sz="2400" dirty="0" err="1" smtClean="0">
                <a:solidFill>
                  <a:schemeClr val="accent2"/>
                </a:solidFill>
              </a:rPr>
              <a:t>và</a:t>
            </a:r>
            <a:r>
              <a:rPr lang="en-US" sz="2400" dirty="0" smtClean="0">
                <a:solidFill>
                  <a:schemeClr val="accent2"/>
                </a:solidFill>
              </a:rPr>
              <a:t> 11 ở </a:t>
            </a:r>
            <a:r>
              <a:rPr lang="en-US" sz="2400" dirty="0" err="1" smtClean="0">
                <a:solidFill>
                  <a:schemeClr val="accent2"/>
                </a:solidFill>
              </a:rPr>
              <a:t>mỗi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</a:rPr>
              <a:t>môn</a:t>
            </a:r>
            <a:endParaRPr lang="en-US" sz="2400" dirty="0">
              <a:solidFill>
                <a:schemeClr val="accent2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20120"/>
              </p:ext>
            </p:extLst>
          </p:nvPr>
        </p:nvGraphicFramePr>
        <p:xfrm>
          <a:off x="3746395" y="1216054"/>
          <a:ext cx="5087257" cy="49227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48114">
                  <a:extLst>
                    <a:ext uri="{9D8B030D-6E8A-4147-A177-3AD203B41FA5}">
                      <a16:colId xmlns:a16="http://schemas.microsoft.com/office/drawing/2014/main" val="2619210213"/>
                    </a:ext>
                  </a:extLst>
                </a:gridCol>
                <a:gridCol w="2939143">
                  <a:extLst>
                    <a:ext uri="{9D8B030D-6E8A-4147-A177-3AD203B41FA5}">
                      <a16:colId xmlns:a16="http://schemas.microsoft.com/office/drawing/2014/main" val="914336002"/>
                    </a:ext>
                  </a:extLst>
                </a:gridCol>
              </a:tblGrid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Môn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Tỷ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lệ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khối</a:t>
                      </a:r>
                      <a:r>
                        <a:rPr lang="en-US" baseline="0" dirty="0" smtClean="0"/>
                        <a:t> 10, 11 (%)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0606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Mathematics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38.0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24361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Physics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88073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Chemistry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98515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27174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Informatics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68733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57375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3184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Geography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70780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English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536850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57376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30941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Chinese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162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840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13" y="749048"/>
            <a:ext cx="10157732" cy="50656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634" y="287383"/>
            <a:ext cx="5509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accent2"/>
                </a:solidFill>
              </a:rPr>
              <a:t>Tỷ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</a:rPr>
              <a:t>lệ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</a:rPr>
              <a:t>học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</a:rPr>
              <a:t>sinh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</a:rPr>
              <a:t>khối</a:t>
            </a:r>
            <a:r>
              <a:rPr lang="en-US" sz="2400" dirty="0" smtClean="0">
                <a:solidFill>
                  <a:schemeClr val="accent2"/>
                </a:solidFill>
              </a:rPr>
              <a:t> 10 </a:t>
            </a:r>
            <a:r>
              <a:rPr lang="en-US" sz="2400" dirty="0" err="1" smtClean="0">
                <a:solidFill>
                  <a:schemeClr val="accent2"/>
                </a:solidFill>
              </a:rPr>
              <a:t>và</a:t>
            </a:r>
            <a:r>
              <a:rPr lang="en-US" sz="2400" dirty="0" smtClean="0">
                <a:solidFill>
                  <a:schemeClr val="accent2"/>
                </a:solidFill>
              </a:rPr>
              <a:t> 11 ở </a:t>
            </a:r>
            <a:r>
              <a:rPr lang="en-US" sz="2400" dirty="0" err="1" smtClean="0">
                <a:solidFill>
                  <a:schemeClr val="accent2"/>
                </a:solidFill>
              </a:rPr>
              <a:t>mỗi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err="1" smtClean="0">
                <a:solidFill>
                  <a:schemeClr val="accent2"/>
                </a:solidFill>
              </a:rPr>
              <a:t>môn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8313" y="5814653"/>
            <a:ext cx="10467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Vì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chỉ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cần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quan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tâm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tới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tỷ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lệ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học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khối</a:t>
            </a:r>
            <a:r>
              <a:rPr lang="en-US" sz="2400" b="1" dirty="0" smtClean="0"/>
              <a:t> 10, 11 </a:t>
            </a:r>
            <a:r>
              <a:rPr lang="en-US" sz="2400" b="1" dirty="0" err="1" smtClean="0"/>
              <a:t>mỗi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môn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nên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biểu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đồ</a:t>
            </a:r>
            <a:r>
              <a:rPr lang="en-US" sz="2400" b="1" dirty="0" smtClean="0"/>
              <a:t> </a:t>
            </a:r>
          </a:p>
          <a:p>
            <a:r>
              <a:rPr lang="en-US" sz="2400" b="1" dirty="0" smtClean="0"/>
              <a:t>stack bar chart “</a:t>
            </a:r>
            <a:r>
              <a:rPr lang="en-US" sz="2400" b="1" dirty="0" err="1" smtClean="0"/>
              <a:t>hơi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thừa</a:t>
            </a:r>
            <a:r>
              <a:rPr lang="en-US" sz="2400" b="1" dirty="0" smtClean="0"/>
              <a:t>” </a:t>
            </a:r>
            <a:r>
              <a:rPr lang="en-US" sz="2400" b="1" dirty="0" err="1" smtClean="0"/>
              <a:t>thông</a:t>
            </a:r>
            <a:r>
              <a:rPr lang="en-US" sz="2400" b="1" dirty="0" smtClean="0"/>
              <a:t> tin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4034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6522" y="5999509"/>
            <a:ext cx="10418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/>
              <a:t>Học sinh nhỏ tuổi tương đối phổ biến hơn về</a:t>
            </a:r>
            <a:r>
              <a:rPr lang="en-US" sz="2400" b="1" dirty="0"/>
              <a:t> </a:t>
            </a:r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môn</a:t>
            </a:r>
            <a:r>
              <a:rPr lang="vi-VN" sz="2400" b="1" dirty="0"/>
              <a:t> Tin học và Toán</a:t>
            </a:r>
            <a:r>
              <a:rPr lang="vi-VN" sz="2400" b="1" dirty="0" smtClean="0"/>
              <a:t>,</a:t>
            </a:r>
            <a:endParaRPr lang="en-US" sz="2400" b="1" dirty="0" smtClean="0"/>
          </a:p>
          <a:p>
            <a:r>
              <a:rPr lang="vi-VN" sz="2400" b="1" dirty="0" smtClean="0"/>
              <a:t>hiếm </a:t>
            </a:r>
            <a:r>
              <a:rPr lang="vi-VN" sz="2400" b="1" dirty="0"/>
              <a:t>hơn ở Tiếng Trung, Tiếng Nga, Lịch </a:t>
            </a:r>
            <a:r>
              <a:rPr lang="vi-VN" sz="2400" b="1" dirty="0" smtClean="0"/>
              <a:t>sử, </a:t>
            </a:r>
            <a:r>
              <a:rPr lang="vi-VN" sz="2400" b="1" dirty="0"/>
              <a:t>Văn </a:t>
            </a:r>
            <a:r>
              <a:rPr lang="vi-VN" sz="2400" b="1" dirty="0" smtClean="0"/>
              <a:t>học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và</a:t>
            </a:r>
            <a:r>
              <a:rPr lang="vi-VN" sz="2400" b="1" dirty="0" smtClean="0"/>
              <a:t> </a:t>
            </a:r>
            <a:r>
              <a:rPr lang="vi-VN" sz="2400" b="1" dirty="0"/>
              <a:t>Địa </a:t>
            </a:r>
            <a:r>
              <a:rPr lang="vi-VN" sz="2400" b="1" dirty="0" smtClean="0"/>
              <a:t>lý</a:t>
            </a:r>
            <a:r>
              <a:rPr lang="en-US" sz="2400" b="1" dirty="0" smtClean="0"/>
              <a:t>.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733" y="167363"/>
            <a:ext cx="8622043" cy="583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Ý NGHĨA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44889" y="264438"/>
            <a:ext cx="4376615" cy="1106970"/>
          </a:xfrm>
        </p:spPr>
        <p:txBody>
          <a:bodyPr/>
          <a:lstStyle/>
          <a:p>
            <a:r>
              <a:rPr lang="en-US" sz="3200" dirty="0" smtClean="0"/>
              <a:t>HỌC SINH </a:t>
            </a:r>
          </a:p>
          <a:p>
            <a:r>
              <a:rPr lang="en-US" sz="3200" dirty="0" smtClean="0"/>
              <a:t>KHỐI 10, 11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1089529"/>
          </a:xfrm>
        </p:spPr>
        <p:txBody>
          <a:bodyPr/>
          <a:lstStyle/>
          <a:p>
            <a:pPr algn="l"/>
            <a:r>
              <a:rPr lang="vi-VN" b="1" dirty="0" smtClean="0"/>
              <a:t>Có </a:t>
            </a:r>
            <a:r>
              <a:rPr lang="vi-VN" b="1" dirty="0"/>
              <a:t>thể hiểu rằng việc rèn luyện và học tập có tác động nhiều hơn đến sự thành công ở các môn </a:t>
            </a:r>
            <a:r>
              <a:rPr lang="vi-VN" b="1" dirty="0" smtClean="0"/>
              <a:t>học</a:t>
            </a:r>
            <a:r>
              <a:rPr lang="en-US" b="1" dirty="0" smtClean="0"/>
              <a:t> </a:t>
            </a:r>
            <a:r>
              <a:rPr lang="en-US" b="1" dirty="0" err="1" smtClean="0"/>
              <a:t>xã</a:t>
            </a:r>
            <a:r>
              <a:rPr lang="en-US" b="1" dirty="0" smtClean="0"/>
              <a:t> </a:t>
            </a:r>
            <a:r>
              <a:rPr lang="en-US" b="1" dirty="0" err="1" smtClean="0"/>
              <a:t>hội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ngoại</a:t>
            </a:r>
            <a:r>
              <a:rPr lang="en-US" b="1" dirty="0" smtClean="0"/>
              <a:t> </a:t>
            </a:r>
            <a:r>
              <a:rPr lang="en-US" b="1" dirty="0" err="1" smtClean="0"/>
              <a:t>ngữ</a:t>
            </a:r>
            <a:r>
              <a:rPr lang="vi-VN" b="1" dirty="0" smtClean="0"/>
              <a:t> </a:t>
            </a:r>
            <a:r>
              <a:rPr lang="vi-VN" b="1" dirty="0"/>
              <a:t>trong khi năng khiếu là yếu tố quan trọng đối với các môn học </a:t>
            </a:r>
            <a:r>
              <a:rPr lang="en-US" b="1" dirty="0" err="1" smtClean="0"/>
              <a:t>khoa</a:t>
            </a:r>
            <a:r>
              <a:rPr lang="en-US" b="1" dirty="0" smtClean="0"/>
              <a:t> </a:t>
            </a:r>
            <a:r>
              <a:rPr lang="en-US" b="1" dirty="0" err="1" smtClean="0"/>
              <a:t>học</a:t>
            </a:r>
            <a:r>
              <a:rPr lang="en-US" b="1" dirty="0" smtClean="0"/>
              <a:t> </a:t>
            </a:r>
            <a:r>
              <a:rPr lang="en-US" b="1" dirty="0" err="1" smtClean="0"/>
              <a:t>tự</a:t>
            </a:r>
            <a:r>
              <a:rPr lang="en-US" b="1" dirty="0" smtClean="0"/>
              <a:t> </a:t>
            </a:r>
            <a:r>
              <a:rPr lang="en-US" b="1" dirty="0" err="1" smtClean="0"/>
              <a:t>nhiên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05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" b="2082"/>
          <a:stretch>
            <a:fillRect/>
          </a:stretch>
        </p:blipFill>
        <p:spPr>
          <a:xfrm>
            <a:off x="247573" y="506989"/>
            <a:ext cx="5539273" cy="623154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696726" y="6484937"/>
            <a:ext cx="533348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172200" y="3160895"/>
            <a:ext cx="5791200" cy="1217769"/>
          </a:xfrm>
        </p:spPr>
        <p:txBody>
          <a:bodyPr/>
          <a:lstStyle/>
          <a:p>
            <a:r>
              <a:rPr lang="en-US" b="1" dirty="0" err="1" smtClean="0"/>
              <a:t>Sự</a:t>
            </a:r>
            <a:r>
              <a:rPr lang="en-US" b="1" dirty="0" smtClean="0"/>
              <a:t> </a:t>
            </a:r>
            <a:r>
              <a:rPr lang="en-US" b="1" dirty="0" err="1" smtClean="0"/>
              <a:t>phân</a:t>
            </a:r>
            <a:r>
              <a:rPr lang="en-US" b="1" dirty="0" smtClean="0"/>
              <a:t> </a:t>
            </a:r>
            <a:r>
              <a:rPr lang="en-US" b="1" dirty="0" err="1" smtClean="0"/>
              <a:t>bổ</a:t>
            </a:r>
            <a:r>
              <a:rPr lang="en-US" b="1" dirty="0" smtClean="0"/>
              <a:t> </a:t>
            </a:r>
            <a:r>
              <a:rPr lang="en-US" b="1" dirty="0" err="1" smtClean="0"/>
              <a:t>học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Theo </a:t>
            </a:r>
            <a:r>
              <a:rPr lang="en-US" b="1" dirty="0" err="1" smtClean="0"/>
              <a:t>dân</a:t>
            </a:r>
            <a:r>
              <a:rPr lang="en-US" b="1" dirty="0" smtClean="0"/>
              <a:t> </a:t>
            </a:r>
            <a:r>
              <a:rPr lang="en-US" b="1" dirty="0" err="1" smtClean="0"/>
              <a:t>tộc</a:t>
            </a:r>
            <a:endParaRPr lang="en-US" b="1" dirty="0"/>
          </a:p>
        </p:txBody>
      </p:sp>
      <p:sp>
        <p:nvSpPr>
          <p:cNvPr id="20" name="Content Placeholder 19"/>
          <p:cNvSpPr>
            <a:spLocks noGrp="1"/>
          </p:cNvSpPr>
          <p:nvPr>
            <p:ph idx="18"/>
          </p:nvPr>
        </p:nvSpPr>
        <p:spPr>
          <a:xfrm>
            <a:off x="7769474" y="1372688"/>
            <a:ext cx="2759188" cy="1421928"/>
          </a:xfrm>
        </p:spPr>
        <p:txBody>
          <a:bodyPr/>
          <a:lstStyle/>
          <a:p>
            <a:r>
              <a:rPr lang="en-US" sz="9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779182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55984"/>
            <a:ext cx="10189028" cy="65500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9086" y="5786846"/>
            <a:ext cx="10515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Tỷ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lệ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trung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bình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dân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tộc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thiểu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số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trong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số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các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học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sinh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đạt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giải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là</a:t>
            </a:r>
            <a:r>
              <a:rPr lang="en-US" sz="2400" b="1" dirty="0" smtClean="0"/>
              <a:t> 4.44%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6045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1514C-5E56-4738-A1FF-4B1CFD2A3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4A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4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634" y="287383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Tỷ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lệ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học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thuộc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các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dân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tộc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thiểu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số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ở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mỗi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00456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môn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4568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81620"/>
              </p:ext>
            </p:extLst>
          </p:nvPr>
        </p:nvGraphicFramePr>
        <p:xfrm>
          <a:off x="3746395" y="1216054"/>
          <a:ext cx="5087257" cy="49227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48114">
                  <a:extLst>
                    <a:ext uri="{9D8B030D-6E8A-4147-A177-3AD203B41FA5}">
                      <a16:colId xmlns:a16="http://schemas.microsoft.com/office/drawing/2014/main" val="2619210213"/>
                    </a:ext>
                  </a:extLst>
                </a:gridCol>
                <a:gridCol w="2939143">
                  <a:extLst>
                    <a:ext uri="{9D8B030D-6E8A-4147-A177-3AD203B41FA5}">
                      <a16:colId xmlns:a16="http://schemas.microsoft.com/office/drawing/2014/main" val="914336002"/>
                    </a:ext>
                  </a:extLst>
                </a:gridCol>
              </a:tblGrid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Môn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Tỷ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dân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tộc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thiểu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số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70606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Mathematics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824361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Physics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088073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Chemistry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498515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Biology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327174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Informatics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68733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557375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03184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Geography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70780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English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536850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057376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630941"/>
                  </a:ext>
                </a:extLst>
              </a:tr>
              <a:tr h="37867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Chinese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162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63600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37171" y="2163167"/>
            <a:ext cx="4685210" cy="1255728"/>
          </a:xfrm>
        </p:spPr>
        <p:txBody>
          <a:bodyPr/>
          <a:lstStyle/>
          <a:p>
            <a:r>
              <a:rPr lang="en-US" dirty="0" smtClean="0"/>
              <a:t>Vietnam National Olympiads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44067"/>
          </a:xfrm>
        </p:spPr>
        <p:txBody>
          <a:bodyPr/>
          <a:lstStyle/>
          <a:p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endParaRPr lang="en-US" dirty="0" smtClean="0"/>
          </a:p>
          <a:p>
            <a:r>
              <a:rPr lang="en-US" b="0" dirty="0" smtClean="0"/>
              <a:t>Đ</a:t>
            </a:r>
            <a:r>
              <a:rPr lang="vi-VN" b="0" dirty="0" smtClean="0"/>
              <a:t>ược </a:t>
            </a:r>
            <a:r>
              <a:rPr lang="vi-VN" b="0" dirty="0"/>
              <a:t>Bộ Giáo dục và Đào tạo Việt </a:t>
            </a:r>
            <a:r>
              <a:rPr lang="vi-VN" b="0" dirty="0" smtClean="0"/>
              <a:t>Nam tổ </a:t>
            </a:r>
            <a:r>
              <a:rPr lang="vi-VN" b="0" dirty="0"/>
              <a:t>chức hàng năm nhằm xác định và bồi dưỡng học sinh giỏi cấp trung học phổ thông. </a:t>
            </a:r>
            <a:endParaRPr lang="en-US" b="0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KÌ THI HSG </a:t>
            </a:r>
            <a:b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</a:br>
            <a:r>
              <a:rPr lang="en-US" b="1" dirty="0" smtClean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QUỐC GIA LÀ GÌ?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2259874"/>
            <a:ext cx="5671764" cy="2786404"/>
          </a:xfrm>
        </p:spPr>
        <p:txBody>
          <a:bodyPr/>
          <a:lstStyle/>
          <a:p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endParaRPr lang="en-US" dirty="0"/>
          </a:p>
          <a:p>
            <a:r>
              <a:rPr lang="vi-VN" b="0" dirty="0"/>
              <a:t>Đa số người tham gia là học sinh lớp 12, mặc </a:t>
            </a:r>
            <a:r>
              <a:rPr lang="vi-VN" b="0" dirty="0" smtClean="0"/>
              <a:t>dù </a:t>
            </a:r>
            <a:r>
              <a:rPr lang="vi-VN" b="0" dirty="0"/>
              <a:t>thí sinh lớp 10 và lớp 11 được </a:t>
            </a:r>
            <a:r>
              <a:rPr lang="vi-VN" b="0" dirty="0" smtClean="0"/>
              <a:t>phép</a:t>
            </a:r>
            <a:r>
              <a:rPr lang="en-US" b="0" dirty="0"/>
              <a:t> </a:t>
            </a:r>
            <a:r>
              <a:rPr lang="vi-VN" b="0" dirty="0" smtClean="0"/>
              <a:t>tranh </a:t>
            </a:r>
            <a:r>
              <a:rPr lang="vi-VN" b="0" dirty="0"/>
              <a:t>đua. Mỗi học sinh chỉ được dự thi một trong 12 môn </a:t>
            </a:r>
            <a:r>
              <a:rPr lang="vi-VN" b="0" dirty="0" smtClean="0"/>
              <a:t>thi</a:t>
            </a:r>
            <a:r>
              <a:rPr lang="en-US" b="0" dirty="0" smtClean="0"/>
              <a:t> </a:t>
            </a:r>
            <a:r>
              <a:rPr lang="en-US" b="0" dirty="0" err="1" smtClean="0"/>
              <a:t>chính</a:t>
            </a:r>
            <a:r>
              <a:rPr lang="en-US" b="0" dirty="0" smtClean="0"/>
              <a:t> </a:t>
            </a:r>
            <a:r>
              <a:rPr lang="en-US" b="0" dirty="0" err="1" smtClean="0"/>
              <a:t>thức</a:t>
            </a:r>
            <a:r>
              <a:rPr lang="en-US" b="0" dirty="0" smtClean="0"/>
              <a:t>.</a:t>
            </a:r>
          </a:p>
          <a:p>
            <a:r>
              <a:rPr lang="en-US" b="0" dirty="0" err="1" smtClean="0"/>
              <a:t>Học</a:t>
            </a:r>
            <a:r>
              <a:rPr lang="en-US" b="0" dirty="0" smtClean="0"/>
              <a:t> </a:t>
            </a:r>
            <a:r>
              <a:rPr lang="en-US" b="0" dirty="0" err="1" smtClean="0"/>
              <a:t>sinh</a:t>
            </a:r>
            <a:r>
              <a:rPr lang="en-US" b="0" dirty="0" smtClean="0"/>
              <a:t> </a:t>
            </a:r>
            <a:r>
              <a:rPr lang="en-US" b="0" dirty="0" err="1" smtClean="0"/>
              <a:t>được</a:t>
            </a:r>
            <a:r>
              <a:rPr lang="en-US" b="0" dirty="0" smtClean="0"/>
              <a:t> </a:t>
            </a:r>
            <a:r>
              <a:rPr lang="en-US" b="0" dirty="0" err="1" smtClean="0"/>
              <a:t>cử</a:t>
            </a:r>
            <a:r>
              <a:rPr lang="en-US" b="0" dirty="0" smtClean="0"/>
              <a:t> </a:t>
            </a:r>
            <a:r>
              <a:rPr lang="en-US" b="0" dirty="0" err="1" smtClean="0"/>
              <a:t>theo</a:t>
            </a:r>
            <a:r>
              <a:rPr lang="en-US" b="0" dirty="0" smtClean="0"/>
              <a:t> </a:t>
            </a:r>
            <a:r>
              <a:rPr lang="en-US" b="0" dirty="0" err="1" smtClean="0"/>
              <a:t>các</a:t>
            </a:r>
            <a:r>
              <a:rPr lang="en-US" b="0" dirty="0" smtClean="0"/>
              <a:t> </a:t>
            </a:r>
            <a:r>
              <a:rPr lang="en-US" b="0" dirty="0" err="1" smtClean="0"/>
              <a:t>đội</a:t>
            </a:r>
            <a:r>
              <a:rPr lang="en-US" b="0" dirty="0" smtClean="0"/>
              <a:t> </a:t>
            </a:r>
            <a:r>
              <a:rPr lang="en-US" b="0" dirty="0" err="1" smtClean="0"/>
              <a:t>thi</a:t>
            </a:r>
            <a:r>
              <a:rPr lang="en-US" b="0" dirty="0" smtClean="0"/>
              <a:t> </a:t>
            </a:r>
            <a:r>
              <a:rPr lang="en-US" b="0" dirty="0" err="1" smtClean="0"/>
              <a:t>trực</a:t>
            </a:r>
            <a:r>
              <a:rPr lang="en-US" b="0" dirty="0" smtClean="0"/>
              <a:t> </a:t>
            </a:r>
            <a:r>
              <a:rPr lang="en-US" b="0" dirty="0" err="1" smtClean="0"/>
              <a:t>thuộc</a:t>
            </a:r>
            <a:r>
              <a:rPr lang="en-US" b="0" dirty="0" smtClean="0"/>
              <a:t> </a:t>
            </a:r>
            <a:r>
              <a:rPr lang="en-US" b="0" dirty="0" err="1" smtClean="0"/>
              <a:t>tỉnh</a:t>
            </a:r>
            <a:r>
              <a:rPr lang="en-US" b="0" dirty="0" smtClean="0"/>
              <a:t>, </a:t>
            </a:r>
            <a:r>
              <a:rPr lang="en-US" b="0" dirty="0" err="1" smtClean="0"/>
              <a:t>thành</a:t>
            </a:r>
            <a:r>
              <a:rPr lang="en-US" b="0" dirty="0" smtClean="0"/>
              <a:t> </a:t>
            </a:r>
            <a:r>
              <a:rPr lang="en-US" b="0" dirty="0" err="1" smtClean="0"/>
              <a:t>phố</a:t>
            </a:r>
            <a:r>
              <a:rPr lang="en-US" b="0" dirty="0" smtClean="0"/>
              <a:t> </a:t>
            </a:r>
            <a:r>
              <a:rPr lang="en-US" b="0" dirty="0" err="1" smtClean="0"/>
              <a:t>trung</a:t>
            </a:r>
            <a:r>
              <a:rPr lang="en-US" b="0" dirty="0" smtClean="0"/>
              <a:t> </a:t>
            </a:r>
            <a:r>
              <a:rPr lang="en-US" b="0" dirty="0" err="1" smtClean="0"/>
              <a:t>ương</a:t>
            </a:r>
            <a:r>
              <a:rPr lang="en-US" b="0" dirty="0" smtClean="0"/>
              <a:t> </a:t>
            </a:r>
            <a:r>
              <a:rPr lang="en-US" b="0" dirty="0" err="1" smtClean="0"/>
              <a:t>và</a:t>
            </a:r>
            <a:r>
              <a:rPr lang="en-US" b="0" dirty="0" smtClean="0"/>
              <a:t> 7 </a:t>
            </a:r>
            <a:r>
              <a:rPr lang="en-US" b="0" dirty="0" err="1" smtClean="0"/>
              <a:t>trường</a:t>
            </a:r>
            <a:r>
              <a:rPr lang="en-US" b="0" dirty="0" smtClean="0"/>
              <a:t> THPT </a:t>
            </a:r>
            <a:r>
              <a:rPr lang="en-US" b="0" dirty="0" err="1" smtClean="0"/>
              <a:t>trực</a:t>
            </a:r>
            <a:r>
              <a:rPr lang="en-US" b="0" dirty="0" smtClean="0"/>
              <a:t> </a:t>
            </a:r>
            <a:r>
              <a:rPr lang="en-US" b="0" dirty="0" err="1" smtClean="0"/>
              <a:t>thuộc</a:t>
            </a:r>
            <a:r>
              <a:rPr lang="en-US" b="0" dirty="0" smtClean="0"/>
              <a:t> </a:t>
            </a:r>
            <a:r>
              <a:rPr lang="en-US" b="0" dirty="0" err="1" smtClean="0"/>
              <a:t>khối</a:t>
            </a:r>
            <a:r>
              <a:rPr lang="en-US" b="0" dirty="0" smtClean="0"/>
              <a:t> </a:t>
            </a:r>
            <a:r>
              <a:rPr lang="en-US" b="0" dirty="0" err="1" smtClean="0"/>
              <a:t>đại</a:t>
            </a:r>
            <a:r>
              <a:rPr lang="en-US" b="0" dirty="0" smtClean="0"/>
              <a:t> </a:t>
            </a:r>
            <a:r>
              <a:rPr lang="en-US" b="0" dirty="0" err="1" smtClean="0"/>
              <a:t>học</a:t>
            </a:r>
            <a:r>
              <a:rPr lang="en-US" b="0" dirty="0"/>
              <a:t> </a:t>
            </a:r>
            <a:r>
              <a:rPr lang="en-US" b="0" dirty="0" err="1" smtClean="0"/>
              <a:t>dự</a:t>
            </a:r>
            <a:r>
              <a:rPr lang="en-US" b="0" dirty="0" smtClean="0"/>
              <a:t> </a:t>
            </a:r>
            <a:r>
              <a:rPr lang="en-US" b="0" dirty="0" err="1" smtClean="0"/>
              <a:t>thi</a:t>
            </a:r>
            <a:r>
              <a:rPr lang="en-US" b="0" dirty="0" smtClean="0"/>
              <a:t>.</a:t>
            </a:r>
            <a:endParaRPr lang="en-US" b="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6096000" y="5046278"/>
            <a:ext cx="5671764" cy="1439368"/>
          </a:xfrm>
        </p:spPr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thưởng</a:t>
            </a:r>
            <a:endParaRPr lang="en-US" dirty="0" smtClean="0"/>
          </a:p>
          <a:p>
            <a:r>
              <a:rPr lang="en-US" b="0" dirty="0" err="1" smtClean="0"/>
              <a:t>Gồm</a:t>
            </a:r>
            <a:r>
              <a:rPr lang="en-US" b="0" dirty="0" smtClean="0"/>
              <a:t> </a:t>
            </a:r>
            <a:r>
              <a:rPr lang="en-US" b="0" dirty="0" err="1" smtClean="0"/>
              <a:t>giải</a:t>
            </a:r>
            <a:r>
              <a:rPr lang="en-US" b="0" dirty="0" smtClean="0"/>
              <a:t> </a:t>
            </a:r>
            <a:r>
              <a:rPr lang="en-US" b="0" dirty="0" err="1" smtClean="0"/>
              <a:t>Nhất</a:t>
            </a:r>
            <a:r>
              <a:rPr lang="en-US" b="0" dirty="0" smtClean="0"/>
              <a:t>, </a:t>
            </a:r>
            <a:r>
              <a:rPr lang="en-US" b="0" dirty="0" err="1" smtClean="0"/>
              <a:t>giải</a:t>
            </a:r>
            <a:r>
              <a:rPr lang="en-US" b="0" dirty="0" smtClean="0"/>
              <a:t> </a:t>
            </a:r>
            <a:r>
              <a:rPr lang="en-US" b="0" dirty="0" err="1" smtClean="0"/>
              <a:t>Nhì</a:t>
            </a:r>
            <a:r>
              <a:rPr lang="en-US" b="0" dirty="0" smtClean="0"/>
              <a:t>, </a:t>
            </a:r>
            <a:r>
              <a:rPr lang="en-US" b="0" dirty="0" err="1" smtClean="0"/>
              <a:t>giải</a:t>
            </a:r>
            <a:r>
              <a:rPr lang="en-US" b="0" dirty="0" smtClean="0"/>
              <a:t> Ba </a:t>
            </a:r>
            <a:r>
              <a:rPr lang="en-US" b="0" dirty="0" err="1" smtClean="0"/>
              <a:t>và</a:t>
            </a:r>
            <a:r>
              <a:rPr lang="en-US" b="0" dirty="0" smtClean="0"/>
              <a:t> </a:t>
            </a:r>
            <a:r>
              <a:rPr lang="en-US" b="0" dirty="0" err="1" smtClean="0"/>
              <a:t>giải</a:t>
            </a:r>
            <a:r>
              <a:rPr lang="en-US" b="0" dirty="0" smtClean="0"/>
              <a:t> </a:t>
            </a:r>
            <a:r>
              <a:rPr lang="en-US" b="0" dirty="0" err="1" smtClean="0"/>
              <a:t>Khuyến</a:t>
            </a:r>
            <a:r>
              <a:rPr lang="en-US" b="0" dirty="0" smtClean="0"/>
              <a:t> </a:t>
            </a:r>
            <a:r>
              <a:rPr lang="en-US" b="0" dirty="0" err="1" smtClean="0"/>
              <a:t>khích</a:t>
            </a:r>
            <a:r>
              <a:rPr lang="en-US" dirty="0" smtClean="0"/>
              <a:t>. </a:t>
            </a:r>
            <a:r>
              <a:rPr lang="en-US" b="0" dirty="0" err="1" smtClean="0"/>
              <a:t>Chỉ</a:t>
            </a:r>
            <a:r>
              <a:rPr lang="en-US" b="0" dirty="0"/>
              <a:t> </a:t>
            </a:r>
            <a:r>
              <a:rPr lang="en-US" b="0" dirty="0" err="1" smtClean="0"/>
              <a:t>có</a:t>
            </a:r>
            <a:r>
              <a:rPr lang="en-US" b="0" dirty="0" smtClean="0"/>
              <a:t> </a:t>
            </a:r>
            <a:r>
              <a:rPr lang="en-US" b="0" dirty="0" err="1" smtClean="0"/>
              <a:t>ít</a:t>
            </a:r>
            <a:r>
              <a:rPr lang="en-US" b="0" dirty="0" smtClean="0"/>
              <a:t> </a:t>
            </a:r>
            <a:r>
              <a:rPr lang="en-US" b="0" dirty="0" err="1" smtClean="0"/>
              <a:t>hơn</a:t>
            </a:r>
            <a:r>
              <a:rPr lang="en-US" b="0" dirty="0" smtClean="0"/>
              <a:t> 50% </a:t>
            </a:r>
            <a:r>
              <a:rPr lang="en-US" b="0" dirty="0" err="1" smtClean="0"/>
              <a:t>số</a:t>
            </a:r>
            <a:r>
              <a:rPr lang="en-US" b="0" dirty="0" smtClean="0"/>
              <a:t> </a:t>
            </a:r>
            <a:r>
              <a:rPr lang="en-US" b="0" dirty="0" err="1" smtClean="0"/>
              <a:t>học</a:t>
            </a:r>
            <a:r>
              <a:rPr lang="en-US" b="0" dirty="0" smtClean="0"/>
              <a:t> </a:t>
            </a:r>
            <a:r>
              <a:rPr lang="en-US" b="0" dirty="0" err="1" smtClean="0"/>
              <a:t>sinh</a:t>
            </a:r>
            <a:r>
              <a:rPr lang="en-US" b="0" dirty="0" smtClean="0"/>
              <a:t> </a:t>
            </a:r>
            <a:r>
              <a:rPr lang="en-US" b="0" dirty="0" err="1" smtClean="0"/>
              <a:t>tham</a:t>
            </a:r>
            <a:r>
              <a:rPr lang="en-US" b="0" dirty="0" smtClean="0"/>
              <a:t> </a:t>
            </a:r>
            <a:r>
              <a:rPr lang="en-US" b="0" dirty="0" err="1" smtClean="0"/>
              <a:t>gia</a:t>
            </a:r>
            <a:r>
              <a:rPr lang="en-US" b="0" dirty="0" smtClean="0"/>
              <a:t> </a:t>
            </a:r>
            <a:r>
              <a:rPr lang="en-US" b="0" dirty="0" err="1" smtClean="0"/>
              <a:t>đạt</a:t>
            </a:r>
            <a:r>
              <a:rPr lang="en-US" b="0" dirty="0" smtClean="0"/>
              <a:t> </a:t>
            </a:r>
            <a:r>
              <a:rPr lang="en-US" b="0" dirty="0" err="1" smtClean="0"/>
              <a:t>giải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11668125" y="6484938"/>
            <a:ext cx="523875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1055" y="5834400"/>
            <a:ext cx="11639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Đối</a:t>
            </a:r>
            <a:r>
              <a:rPr lang="en-US" sz="2000" b="1" dirty="0"/>
              <a:t> </a:t>
            </a:r>
            <a:r>
              <a:rPr lang="en-US" sz="2000" b="1" dirty="0" err="1"/>
              <a:t>với</a:t>
            </a:r>
            <a:r>
              <a:rPr lang="en-US" sz="2000" b="1" dirty="0"/>
              <a:t> </a:t>
            </a:r>
            <a:r>
              <a:rPr lang="en-US" sz="2000" b="1" dirty="0" err="1"/>
              <a:t>học</a:t>
            </a:r>
            <a:r>
              <a:rPr lang="en-US" sz="2000" b="1" dirty="0"/>
              <a:t> </a:t>
            </a:r>
            <a:r>
              <a:rPr lang="en-US" sz="2000" b="1" dirty="0" err="1"/>
              <a:t>sinh</a:t>
            </a:r>
            <a:r>
              <a:rPr lang="en-US" sz="2000" b="1" dirty="0"/>
              <a:t> </a:t>
            </a:r>
            <a:r>
              <a:rPr lang="en-US" sz="2000" b="1" dirty="0" err="1"/>
              <a:t>dân</a:t>
            </a:r>
            <a:r>
              <a:rPr lang="en-US" sz="2000" b="1" dirty="0"/>
              <a:t> </a:t>
            </a:r>
            <a:r>
              <a:rPr lang="en-US" sz="2000" b="1" dirty="0" err="1"/>
              <a:t>tộc</a:t>
            </a:r>
            <a:r>
              <a:rPr lang="en-US" sz="2000" b="1" dirty="0"/>
              <a:t> </a:t>
            </a:r>
            <a:r>
              <a:rPr lang="en-US" sz="2000" b="1" dirty="0" err="1"/>
              <a:t>thiểu</a:t>
            </a:r>
            <a:r>
              <a:rPr lang="en-US" sz="2000" b="1" dirty="0"/>
              <a:t> </a:t>
            </a:r>
            <a:r>
              <a:rPr lang="en-US" sz="2000" b="1" dirty="0" err="1"/>
              <a:t>số</a:t>
            </a:r>
            <a:r>
              <a:rPr lang="en-US" sz="2000" b="1" dirty="0"/>
              <a:t>, </a:t>
            </a:r>
            <a:r>
              <a:rPr lang="en-US" sz="2000" b="1" dirty="0" err="1"/>
              <a:t>tỷ</a:t>
            </a:r>
            <a:r>
              <a:rPr lang="en-US" sz="2000" b="1" dirty="0"/>
              <a:t> </a:t>
            </a:r>
            <a:r>
              <a:rPr lang="en-US" sz="2000" b="1" dirty="0" err="1"/>
              <a:t>lệ</a:t>
            </a:r>
            <a:r>
              <a:rPr lang="en-US" sz="2000" b="1" dirty="0"/>
              <a:t> </a:t>
            </a:r>
            <a:r>
              <a:rPr lang="en-US" sz="2000" b="1" dirty="0" err="1"/>
              <a:t>giải</a:t>
            </a:r>
            <a:r>
              <a:rPr lang="en-US" sz="2000" b="1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môn</a:t>
            </a:r>
            <a:r>
              <a:rPr lang="en-US" sz="2000" b="1" dirty="0"/>
              <a:t> </a:t>
            </a:r>
            <a:r>
              <a:rPr lang="en-US" sz="2000" b="1" dirty="0" err="1" smtClean="0"/>
              <a:t>Toán</a:t>
            </a:r>
            <a:r>
              <a:rPr lang="en-US" sz="2000" b="1" dirty="0" smtClean="0"/>
              <a:t>, Tin </a:t>
            </a:r>
            <a:r>
              <a:rPr lang="en-US" sz="2000" b="1" dirty="0" err="1"/>
              <a:t>học</a:t>
            </a:r>
            <a:r>
              <a:rPr lang="en-US" sz="2000" b="1" dirty="0"/>
              <a:t>, </a:t>
            </a:r>
            <a:r>
              <a:rPr lang="en-US" sz="2000" b="1" dirty="0" err="1"/>
              <a:t>Vật</a:t>
            </a:r>
            <a:r>
              <a:rPr lang="en-US" sz="2000" b="1" dirty="0"/>
              <a:t> </a:t>
            </a:r>
            <a:r>
              <a:rPr lang="en-US" sz="2000" b="1" dirty="0" err="1"/>
              <a:t>lý</a:t>
            </a:r>
            <a:r>
              <a:rPr lang="en-US" sz="2000" b="1" dirty="0"/>
              <a:t>, </a:t>
            </a:r>
            <a:r>
              <a:rPr lang="en-US" sz="2000" b="1" dirty="0" err="1"/>
              <a:t>Hóa</a:t>
            </a:r>
            <a:r>
              <a:rPr lang="en-US" sz="2000" b="1" dirty="0"/>
              <a:t> </a:t>
            </a:r>
            <a:r>
              <a:rPr lang="en-US" sz="2000" b="1" dirty="0" err="1"/>
              <a:t>học</a:t>
            </a:r>
            <a:r>
              <a:rPr lang="en-US" sz="2000" b="1" dirty="0"/>
              <a:t>, </a:t>
            </a:r>
            <a:r>
              <a:rPr lang="en-US" sz="2000" b="1" dirty="0" err="1"/>
              <a:t>Sinh</a:t>
            </a:r>
            <a:r>
              <a:rPr lang="en-US" sz="2000" b="1" dirty="0"/>
              <a:t> </a:t>
            </a:r>
            <a:r>
              <a:rPr lang="en-US" sz="2000" b="1" dirty="0" err="1"/>
              <a:t>học</a:t>
            </a:r>
            <a:r>
              <a:rPr lang="en-US" sz="2000" b="1" dirty="0"/>
              <a:t> </a:t>
            </a:r>
            <a:endParaRPr lang="en-US" sz="2000" b="1" dirty="0" smtClean="0"/>
          </a:p>
          <a:p>
            <a:r>
              <a:rPr lang="en-US" sz="2000" b="1" dirty="0" err="1" smtClean="0"/>
              <a:t>đều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thấp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hơn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trong</a:t>
            </a:r>
            <a:r>
              <a:rPr lang="en-US" sz="2000" b="1" dirty="0" smtClean="0"/>
              <a:t> </a:t>
            </a:r>
            <a:r>
              <a:rPr lang="en-US" sz="2000" b="1" dirty="0" err="1"/>
              <a:t>khi</a:t>
            </a:r>
            <a:r>
              <a:rPr lang="en-US" sz="2000" b="1" dirty="0"/>
              <a:t> </a:t>
            </a:r>
            <a:r>
              <a:rPr lang="en-US" sz="2000" b="1" dirty="0" err="1"/>
              <a:t>tỷ</a:t>
            </a:r>
            <a:r>
              <a:rPr lang="en-US" sz="2000" b="1" dirty="0"/>
              <a:t> </a:t>
            </a:r>
            <a:r>
              <a:rPr lang="en-US" sz="2000" b="1" dirty="0" err="1"/>
              <a:t>lệ</a:t>
            </a:r>
            <a:r>
              <a:rPr lang="en-US" sz="2000" b="1" dirty="0"/>
              <a:t> </a:t>
            </a:r>
            <a:r>
              <a:rPr lang="en-US" sz="2000" b="1" dirty="0" err="1"/>
              <a:t>giải</a:t>
            </a:r>
            <a:r>
              <a:rPr lang="en-US" sz="2000" b="1" dirty="0"/>
              <a:t> </a:t>
            </a:r>
            <a:r>
              <a:rPr lang="en-US" sz="2000" b="1" dirty="0" err="1"/>
              <a:t>các</a:t>
            </a:r>
            <a:r>
              <a:rPr lang="en-US" sz="2000" b="1" dirty="0"/>
              <a:t> </a:t>
            </a:r>
            <a:r>
              <a:rPr lang="en-US" sz="2000" b="1" dirty="0" err="1"/>
              <a:t>môn</a:t>
            </a:r>
            <a:r>
              <a:rPr lang="en-US" sz="2000" b="1" dirty="0"/>
              <a:t> </a:t>
            </a:r>
            <a:r>
              <a:rPr lang="en-US" sz="2000" b="1" dirty="0" err="1"/>
              <a:t>Văn</a:t>
            </a:r>
            <a:r>
              <a:rPr lang="en-US" sz="2000" b="1" dirty="0"/>
              <a:t>, </a:t>
            </a:r>
            <a:r>
              <a:rPr lang="en-US" sz="2000" b="1" dirty="0" err="1"/>
              <a:t>Sử</a:t>
            </a:r>
            <a:r>
              <a:rPr lang="en-US" sz="2000" b="1" dirty="0"/>
              <a:t>, </a:t>
            </a:r>
            <a:r>
              <a:rPr lang="en-US" sz="2000" b="1" dirty="0" err="1" smtClean="0"/>
              <a:t>Địa</a:t>
            </a:r>
            <a:r>
              <a:rPr lang="en-US" sz="2000" b="1" dirty="0" smtClean="0"/>
              <a:t>, </a:t>
            </a:r>
            <a:r>
              <a:rPr lang="en-US" sz="2000" b="1" dirty="0" err="1" smtClean="0"/>
              <a:t>tiếng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Trung</a:t>
            </a:r>
            <a:r>
              <a:rPr lang="en-US" sz="2000" b="1" dirty="0" smtClean="0"/>
              <a:t> </a:t>
            </a:r>
            <a:r>
              <a:rPr lang="en-US" sz="2000" b="1" dirty="0" err="1"/>
              <a:t>lại</a:t>
            </a:r>
            <a:r>
              <a:rPr lang="en-US" sz="2000" b="1" dirty="0"/>
              <a:t> </a:t>
            </a:r>
            <a:r>
              <a:rPr lang="en-US" sz="2000" b="1" dirty="0" err="1" smtClean="0"/>
              <a:t>cao</a:t>
            </a:r>
            <a:r>
              <a:rPr lang="en-US" sz="2000" b="1" dirty="0" smtClean="0"/>
              <a:t> </a:t>
            </a:r>
            <a:r>
              <a:rPr lang="en-US" sz="2000" b="1" dirty="0"/>
              <a:t>so </a:t>
            </a:r>
            <a:r>
              <a:rPr lang="en-US" sz="2000" b="1" dirty="0" err="1"/>
              <a:t>với</a:t>
            </a:r>
            <a:r>
              <a:rPr lang="en-US" sz="2000" b="1" dirty="0"/>
              <a:t> </a:t>
            </a:r>
            <a:r>
              <a:rPr lang="en-US" sz="2000" b="1" dirty="0" err="1"/>
              <a:t>mức</a:t>
            </a:r>
            <a:r>
              <a:rPr lang="en-US" sz="2000" b="1" dirty="0"/>
              <a:t> </a:t>
            </a:r>
            <a:r>
              <a:rPr lang="en-US" sz="2000" b="1" dirty="0" err="1"/>
              <a:t>trung</a:t>
            </a:r>
            <a:r>
              <a:rPr lang="en-US" sz="2000" b="1" dirty="0"/>
              <a:t> </a:t>
            </a:r>
            <a:r>
              <a:rPr lang="en-US" sz="2000" b="1" dirty="0" err="1" smtClean="0"/>
              <a:t>bình</a:t>
            </a:r>
            <a:r>
              <a:rPr lang="en-US" sz="2000" b="1" dirty="0" smtClean="0"/>
              <a:t> (4,44%)</a:t>
            </a:r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99" y="150764"/>
            <a:ext cx="8525455" cy="568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Ý NGHĨA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44889" y="264438"/>
            <a:ext cx="4376615" cy="1106970"/>
          </a:xfrm>
        </p:spPr>
        <p:txBody>
          <a:bodyPr/>
          <a:lstStyle/>
          <a:p>
            <a:r>
              <a:rPr lang="en-US" sz="3200" dirty="0" smtClean="0"/>
              <a:t>DÂN TỘC</a:t>
            </a:r>
          </a:p>
          <a:p>
            <a:r>
              <a:rPr lang="en-US" sz="3200" dirty="0" smtClean="0"/>
              <a:t>THIỂU SỐ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04801" y="4206240"/>
            <a:ext cx="11658600" cy="1882567"/>
          </a:xfrm>
        </p:spPr>
        <p:txBody>
          <a:bodyPr/>
          <a:lstStyle/>
          <a:p>
            <a:pPr algn="l"/>
            <a:r>
              <a:rPr lang="en-US" b="1" dirty="0" err="1" smtClean="0"/>
              <a:t>Học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r>
              <a:rPr lang="en-US" b="1" dirty="0" smtClean="0"/>
              <a:t>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dân</a:t>
            </a:r>
            <a:r>
              <a:rPr lang="en-US" b="1" dirty="0" smtClean="0"/>
              <a:t> </a:t>
            </a:r>
            <a:r>
              <a:rPr lang="en-US" b="1" dirty="0" err="1" smtClean="0"/>
              <a:t>tộc</a:t>
            </a:r>
            <a:r>
              <a:rPr lang="en-US" b="1" dirty="0" smtClean="0"/>
              <a:t> </a:t>
            </a:r>
            <a:r>
              <a:rPr lang="en-US" b="1" dirty="0" err="1" smtClean="0"/>
              <a:t>thiểu</a:t>
            </a:r>
            <a:r>
              <a:rPr lang="en-US" b="1" dirty="0" smtClean="0"/>
              <a:t> </a:t>
            </a:r>
            <a:r>
              <a:rPr lang="en-US" b="1" dirty="0" err="1" smtClean="0"/>
              <a:t>số</a:t>
            </a:r>
            <a:r>
              <a:rPr lang="en-US" b="1" dirty="0" smtClean="0"/>
              <a:t> </a:t>
            </a:r>
            <a:r>
              <a:rPr lang="en-US" b="1" dirty="0" err="1" smtClean="0"/>
              <a:t>thường</a:t>
            </a:r>
            <a:r>
              <a:rPr lang="en-US" b="1" dirty="0" smtClean="0"/>
              <a:t>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học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r>
              <a:rPr lang="en-US" b="1" dirty="0" smtClean="0"/>
              <a:t> ở </a:t>
            </a:r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vùng</a:t>
            </a:r>
            <a:r>
              <a:rPr lang="en-US" b="1" dirty="0" smtClean="0"/>
              <a:t> </a:t>
            </a:r>
            <a:r>
              <a:rPr lang="en-US" b="1" dirty="0" err="1" smtClean="0"/>
              <a:t>tỉnh</a:t>
            </a:r>
            <a:r>
              <a:rPr lang="en-US" b="1" dirty="0" smtClean="0"/>
              <a:t> </a:t>
            </a:r>
            <a:r>
              <a:rPr lang="en-US" b="1" dirty="0" err="1" smtClean="0"/>
              <a:t>sâu</a:t>
            </a:r>
            <a:r>
              <a:rPr lang="en-US" b="1" dirty="0" smtClean="0"/>
              <a:t> </a:t>
            </a:r>
            <a:r>
              <a:rPr lang="en-US" b="1" dirty="0" err="1" smtClean="0"/>
              <a:t>xa</a:t>
            </a:r>
            <a:r>
              <a:rPr lang="en-US" b="1" dirty="0" smtClean="0"/>
              <a:t>, </a:t>
            </a:r>
            <a:r>
              <a:rPr lang="en-US" b="1" dirty="0" err="1" smtClean="0"/>
              <a:t>có</a:t>
            </a:r>
            <a:r>
              <a:rPr lang="en-US" b="1" dirty="0" smtClean="0"/>
              <a:t> </a:t>
            </a:r>
            <a:r>
              <a:rPr lang="en-US" b="1" dirty="0" err="1" smtClean="0"/>
              <a:t>truyền</a:t>
            </a:r>
            <a:r>
              <a:rPr lang="en-US" b="1" dirty="0" smtClean="0"/>
              <a:t> </a:t>
            </a:r>
            <a:r>
              <a:rPr lang="en-US" b="1" dirty="0" err="1" smtClean="0"/>
              <a:t>thống</a:t>
            </a:r>
            <a:r>
              <a:rPr lang="en-US" b="1" dirty="0" smtClean="0"/>
              <a:t> </a:t>
            </a:r>
            <a:r>
              <a:rPr lang="en-US" b="1" dirty="0" err="1" smtClean="0"/>
              <a:t>yêu</a:t>
            </a:r>
            <a:r>
              <a:rPr lang="en-US" b="1" dirty="0" smtClean="0"/>
              <a:t> </a:t>
            </a:r>
            <a:r>
              <a:rPr lang="en-US" b="1" dirty="0" err="1" smtClean="0"/>
              <a:t>thích</a:t>
            </a:r>
            <a:r>
              <a:rPr lang="en-US" b="1" dirty="0" smtClean="0"/>
              <a:t> </a:t>
            </a:r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môn</a:t>
            </a:r>
            <a:r>
              <a:rPr lang="en-US" b="1" dirty="0" smtClean="0"/>
              <a:t> </a:t>
            </a:r>
            <a:r>
              <a:rPr lang="en-US" b="1" dirty="0" err="1" smtClean="0"/>
              <a:t>Ngữ</a:t>
            </a:r>
            <a:r>
              <a:rPr lang="en-US" b="1" dirty="0" smtClean="0"/>
              <a:t> </a:t>
            </a:r>
            <a:r>
              <a:rPr lang="en-US" b="1" dirty="0" err="1" smtClean="0"/>
              <a:t>Văn</a:t>
            </a:r>
            <a:r>
              <a:rPr lang="en-US" b="1" dirty="0" smtClean="0"/>
              <a:t>, </a:t>
            </a:r>
            <a:r>
              <a:rPr lang="en-US" b="1" dirty="0" err="1" smtClean="0"/>
              <a:t>Lịch</a:t>
            </a:r>
            <a:r>
              <a:rPr lang="en-US" b="1" dirty="0" smtClean="0"/>
              <a:t> </a:t>
            </a:r>
            <a:r>
              <a:rPr lang="en-US" b="1" dirty="0" err="1" smtClean="0"/>
              <a:t>Sử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Địa</a:t>
            </a:r>
            <a:r>
              <a:rPr lang="en-US" b="1" dirty="0" smtClean="0"/>
              <a:t> </a:t>
            </a:r>
            <a:r>
              <a:rPr lang="en-US" b="1" dirty="0" err="1" smtClean="0"/>
              <a:t>Lý</a:t>
            </a:r>
            <a:r>
              <a:rPr lang="en-US" b="1" dirty="0"/>
              <a:t> </a:t>
            </a:r>
            <a:r>
              <a:rPr lang="en-US" b="1" dirty="0" err="1" smtClean="0"/>
              <a:t>vì</a:t>
            </a:r>
            <a:r>
              <a:rPr lang="en-US" b="1" dirty="0" smtClean="0"/>
              <a:t> </a:t>
            </a:r>
            <a:r>
              <a:rPr lang="en-US" b="1" dirty="0" err="1" smtClean="0"/>
              <a:t>phù</a:t>
            </a:r>
            <a:r>
              <a:rPr lang="en-US" b="1" dirty="0" smtClean="0"/>
              <a:t> </a:t>
            </a:r>
            <a:r>
              <a:rPr lang="en-US" b="1" dirty="0" err="1" smtClean="0"/>
              <a:t>hợp</a:t>
            </a:r>
            <a:r>
              <a:rPr lang="en-US" b="1" dirty="0" smtClean="0"/>
              <a:t> </a:t>
            </a:r>
            <a:r>
              <a:rPr lang="en-US" b="1" dirty="0" err="1" smtClean="0"/>
              <a:t>với</a:t>
            </a:r>
            <a:r>
              <a:rPr lang="en-US" b="1" dirty="0" smtClean="0"/>
              <a:t> </a:t>
            </a:r>
            <a:r>
              <a:rPr lang="en-US" b="1" dirty="0" err="1" smtClean="0"/>
              <a:t>môi</a:t>
            </a:r>
            <a:r>
              <a:rPr lang="en-US" b="1" dirty="0" smtClean="0"/>
              <a:t> </a:t>
            </a:r>
            <a:r>
              <a:rPr lang="en-US" b="1" dirty="0" err="1" smtClean="0"/>
              <a:t>trường</a:t>
            </a:r>
            <a:r>
              <a:rPr lang="en-US" b="1" dirty="0" smtClean="0"/>
              <a:t>, </a:t>
            </a:r>
            <a:r>
              <a:rPr lang="en-US" b="1" dirty="0" err="1" smtClean="0"/>
              <a:t>hoàn</a:t>
            </a:r>
            <a:r>
              <a:rPr lang="en-US" b="1" dirty="0" smtClean="0"/>
              <a:t> </a:t>
            </a:r>
            <a:r>
              <a:rPr lang="en-US" b="1" dirty="0" err="1" smtClean="0"/>
              <a:t>cảnh</a:t>
            </a:r>
            <a:r>
              <a:rPr lang="en-US" b="1" dirty="0" smtClean="0"/>
              <a:t> </a:t>
            </a:r>
            <a:r>
              <a:rPr lang="en-US" b="1" dirty="0" err="1" smtClean="0"/>
              <a:t>xung</a:t>
            </a:r>
            <a:r>
              <a:rPr lang="en-US" b="1" dirty="0" smtClean="0"/>
              <a:t> </a:t>
            </a:r>
            <a:r>
              <a:rPr lang="en-US" b="1" dirty="0" err="1" smtClean="0"/>
              <a:t>quanh</a:t>
            </a:r>
            <a:r>
              <a:rPr lang="en-US" b="1" dirty="0" smtClean="0"/>
              <a:t>. </a:t>
            </a:r>
          </a:p>
          <a:p>
            <a:pPr algn="l"/>
            <a:r>
              <a:rPr lang="en-US" b="1" dirty="0" err="1" smtClean="0"/>
              <a:t>Đặc</a:t>
            </a:r>
            <a:r>
              <a:rPr lang="en-US" b="1" dirty="0" smtClean="0"/>
              <a:t> </a:t>
            </a:r>
            <a:r>
              <a:rPr lang="en-US" b="1" dirty="0" err="1" smtClean="0"/>
              <a:t>biệt</a:t>
            </a:r>
            <a:r>
              <a:rPr lang="en-US" b="1" dirty="0" smtClean="0"/>
              <a:t>, </a:t>
            </a:r>
            <a:r>
              <a:rPr lang="en-US" b="1" dirty="0" err="1" smtClean="0"/>
              <a:t>môn</a:t>
            </a:r>
            <a:r>
              <a:rPr lang="en-US" b="1" dirty="0" smtClean="0"/>
              <a:t> </a:t>
            </a:r>
            <a:r>
              <a:rPr lang="en-US" b="1" dirty="0" err="1" smtClean="0"/>
              <a:t>thi</a:t>
            </a:r>
            <a:r>
              <a:rPr lang="en-US" b="1" dirty="0" smtClean="0"/>
              <a:t> </a:t>
            </a:r>
            <a:r>
              <a:rPr lang="en-US" b="1" dirty="0" err="1" smtClean="0"/>
              <a:t>Tiếng</a:t>
            </a:r>
            <a:r>
              <a:rPr lang="en-US" b="1" dirty="0" smtClean="0"/>
              <a:t> </a:t>
            </a:r>
            <a:r>
              <a:rPr lang="en-US" b="1" dirty="0" err="1" smtClean="0"/>
              <a:t>Trung</a:t>
            </a:r>
            <a:r>
              <a:rPr lang="en-US" b="1" dirty="0" smtClean="0"/>
              <a:t> </a:t>
            </a:r>
            <a:r>
              <a:rPr lang="en-US" b="1" dirty="0" err="1" smtClean="0"/>
              <a:t>phù</a:t>
            </a:r>
            <a:r>
              <a:rPr lang="en-US" b="1" dirty="0" smtClean="0"/>
              <a:t> </a:t>
            </a:r>
            <a:r>
              <a:rPr lang="en-US" b="1" dirty="0" err="1" smtClean="0"/>
              <a:t>hợp</a:t>
            </a:r>
            <a:r>
              <a:rPr lang="en-US" b="1" dirty="0" smtClean="0"/>
              <a:t> </a:t>
            </a:r>
            <a:r>
              <a:rPr lang="en-US" b="1" dirty="0" err="1" smtClean="0"/>
              <a:t>với</a:t>
            </a:r>
            <a:r>
              <a:rPr lang="en-US" b="1" dirty="0" smtClean="0"/>
              <a:t> </a:t>
            </a:r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bạn</a:t>
            </a:r>
            <a:r>
              <a:rPr lang="en-US" b="1" dirty="0" smtClean="0"/>
              <a:t> </a:t>
            </a:r>
            <a:r>
              <a:rPr lang="en-US" b="1" dirty="0" err="1" smtClean="0"/>
              <a:t>học</a:t>
            </a:r>
            <a:r>
              <a:rPr lang="en-US" b="1" dirty="0" smtClean="0"/>
              <a:t> </a:t>
            </a:r>
            <a:r>
              <a:rPr lang="en-US" b="1" dirty="0" err="1" smtClean="0"/>
              <a:t>sinh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dân</a:t>
            </a:r>
            <a:r>
              <a:rPr lang="en-US" b="1" dirty="0" smtClean="0"/>
              <a:t> </a:t>
            </a:r>
            <a:r>
              <a:rPr lang="en-US" b="1" dirty="0" err="1" smtClean="0"/>
              <a:t>tộc</a:t>
            </a:r>
            <a:r>
              <a:rPr lang="en-US" b="1" dirty="0" smtClean="0"/>
              <a:t> </a:t>
            </a:r>
            <a:r>
              <a:rPr lang="en-US" b="1" dirty="0" err="1" smtClean="0"/>
              <a:t>Hoa</a:t>
            </a:r>
            <a:r>
              <a:rPr lang="en-US" b="1" dirty="0" smtClean="0"/>
              <a:t> </a:t>
            </a:r>
            <a:r>
              <a:rPr lang="en-US" b="1" dirty="0" err="1" smtClean="0"/>
              <a:t>nên</a:t>
            </a:r>
            <a:r>
              <a:rPr lang="en-US" b="1" dirty="0" smtClean="0"/>
              <a:t> </a:t>
            </a:r>
            <a:r>
              <a:rPr lang="en-US" b="1" dirty="0" err="1" smtClean="0"/>
              <a:t>tỷ</a:t>
            </a:r>
            <a:r>
              <a:rPr lang="en-US" b="1" dirty="0" smtClean="0"/>
              <a:t> </a:t>
            </a:r>
            <a:r>
              <a:rPr lang="en-US" b="1" dirty="0" err="1" smtClean="0"/>
              <a:t>lệ</a:t>
            </a:r>
            <a:r>
              <a:rPr lang="en-US" b="1" dirty="0" smtClean="0"/>
              <a:t> </a:t>
            </a:r>
            <a:r>
              <a:rPr lang="en-US" b="1" dirty="0" err="1" smtClean="0"/>
              <a:t>chiếm</a:t>
            </a:r>
            <a:r>
              <a:rPr lang="en-US" b="1" dirty="0" smtClean="0"/>
              <a:t> </a:t>
            </a:r>
            <a:r>
              <a:rPr lang="en-US" b="1" dirty="0" err="1" smtClean="0"/>
              <a:t>khá</a:t>
            </a:r>
            <a:r>
              <a:rPr lang="en-US" b="1" dirty="0" smtClean="0"/>
              <a:t> </a:t>
            </a:r>
            <a:r>
              <a:rPr lang="en-US" b="1" dirty="0" err="1" smtClean="0"/>
              <a:t>cao</a:t>
            </a:r>
            <a:r>
              <a:rPr lang="en-US" b="1" dirty="0" smtClean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1514C-5E56-4738-A1FF-4B1CFD2A3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4A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4A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1642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2240230"/>
            <a:ext cx="9107555" cy="2308324"/>
          </a:xfrm>
        </p:spPr>
        <p:txBody>
          <a:bodyPr/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 smtClean="0"/>
              <a:t>FOR LISTENING!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80559" y="4204178"/>
            <a:ext cx="6559335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1400" dirty="0" smtClean="0"/>
              <a:t>1712920-1712922-1712927</a:t>
            </a:r>
            <a:endParaRPr lang="en-US" sz="1400" dirty="0"/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8B99DC0F-548E-4A58-81EB-85144506AC7B}"/>
              </a:ext>
            </a:extLst>
          </p:cNvPr>
          <p:cNvSpPr txBox="1"/>
          <p:nvPr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noProof="0" dirty="0">
                <a:solidFill>
                  <a:schemeClr val="tx1"/>
                </a:solidFill>
              </a:rPr>
              <a:t>Neal Creative</a:t>
            </a:r>
            <a:r>
              <a:rPr lang="en-US" sz="1100" baseline="0" noProof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noProof="0" dirty="0">
                <a:solidFill>
                  <a:schemeClr val="tx1"/>
                </a:solidFill>
              </a:rPr>
              <a:t>Learn more</a:t>
            </a:r>
            <a:endParaRPr lang="en-US" sz="1100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397032"/>
          </a:xfrm>
        </p:spPr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701731"/>
          </a:xfrm>
        </p:spPr>
        <p:txBody>
          <a:bodyPr/>
          <a:lstStyle/>
          <a:p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đội</a:t>
            </a:r>
            <a:r>
              <a:rPr lang="en-US" dirty="0" smtClean="0"/>
              <a:t> </a:t>
            </a:r>
            <a:r>
              <a:rPr lang="en-US" dirty="0" err="1" smtClean="0"/>
              <a:t>tuyển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829971"/>
          </a:xfrm>
        </p:spPr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829971"/>
          </a:xfrm>
        </p:spPr>
        <p:txBody>
          <a:bodyPr/>
          <a:lstStyle/>
          <a:p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10,11</a:t>
            </a:r>
            <a:endParaRPr lang="en-US" dirty="0"/>
          </a:p>
          <a:p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397032"/>
          </a:xfrm>
        </p:spPr>
        <p:txBody>
          <a:bodyPr/>
          <a:lstStyle/>
          <a:p>
            <a:r>
              <a:rPr lang="en-US" dirty="0" err="1" smtClean="0"/>
              <a:t>Dân</a:t>
            </a:r>
            <a:r>
              <a:rPr lang="en-US" dirty="0" smtClean="0"/>
              <a:t> </a:t>
            </a:r>
            <a:r>
              <a:rPr lang="en-US" dirty="0" err="1" smtClean="0"/>
              <a:t>tộc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NHỮNG VẤN ĐỀ PHÂN TÍCH</a:t>
            </a:r>
            <a:endParaRPr lang="en-US" dirty="0"/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74975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 The basics you can find anywhere 5 Steps To Successful Storytelling Published on April 5, 2014 Featured in: Marketing &amp; Advertising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8164287" y="1285981"/>
            <a:ext cx="3409406" cy="480131"/>
          </a:xfrm>
        </p:spPr>
        <p:txBody>
          <a:bodyPr/>
          <a:lstStyle/>
          <a:p>
            <a:r>
              <a:rPr lang="en-US" sz="1400" dirty="0" err="1" smtClean="0"/>
              <a:t>Nguồn</a:t>
            </a:r>
            <a:r>
              <a:rPr lang="en-US" sz="1400" dirty="0" smtClean="0"/>
              <a:t> data</a:t>
            </a:r>
            <a:r>
              <a:rPr lang="en-US" sz="1400" dirty="0"/>
              <a:t>: </a:t>
            </a:r>
            <a:r>
              <a:rPr lang="en-US" sz="1400" dirty="0" smtClean="0"/>
              <a:t>https</a:t>
            </a:r>
            <a:r>
              <a:rPr lang="en-US" sz="1400" dirty="0"/>
              <a:t>://</a:t>
            </a:r>
            <a:r>
              <a:rPr lang="en-US" sz="1400" dirty="0" smtClean="0"/>
              <a:t>en.moet.gov.vn/</a:t>
            </a:r>
            <a:endParaRPr lang="en-US" sz="1400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33122"/>
              </p:ext>
            </p:extLst>
          </p:nvPr>
        </p:nvGraphicFramePr>
        <p:xfrm>
          <a:off x="316322" y="2185803"/>
          <a:ext cx="11165384" cy="43129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2852">
                  <a:extLst>
                    <a:ext uri="{9D8B030D-6E8A-4147-A177-3AD203B41FA5}">
                      <a16:colId xmlns:a16="http://schemas.microsoft.com/office/drawing/2014/main" val="2584615122"/>
                    </a:ext>
                  </a:extLst>
                </a:gridCol>
                <a:gridCol w="700532">
                  <a:extLst>
                    <a:ext uri="{9D8B030D-6E8A-4147-A177-3AD203B41FA5}">
                      <a16:colId xmlns:a16="http://schemas.microsoft.com/office/drawing/2014/main" val="3566164132"/>
                    </a:ext>
                  </a:extLst>
                </a:gridCol>
                <a:gridCol w="1036828">
                  <a:extLst>
                    <a:ext uri="{9D8B030D-6E8A-4147-A177-3AD203B41FA5}">
                      <a16:colId xmlns:a16="http://schemas.microsoft.com/office/drawing/2014/main" val="2461589606"/>
                    </a:ext>
                  </a:extLst>
                </a:gridCol>
                <a:gridCol w="1894114">
                  <a:extLst>
                    <a:ext uri="{9D8B030D-6E8A-4147-A177-3AD203B41FA5}">
                      <a16:colId xmlns:a16="http://schemas.microsoft.com/office/drawing/2014/main" val="3973509188"/>
                    </a:ext>
                  </a:extLst>
                </a:gridCol>
                <a:gridCol w="992777">
                  <a:extLst>
                    <a:ext uri="{9D8B030D-6E8A-4147-A177-3AD203B41FA5}">
                      <a16:colId xmlns:a16="http://schemas.microsoft.com/office/drawing/2014/main" val="401559394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909823807"/>
                    </a:ext>
                  </a:extLst>
                </a:gridCol>
                <a:gridCol w="966652">
                  <a:extLst>
                    <a:ext uri="{9D8B030D-6E8A-4147-A177-3AD203B41FA5}">
                      <a16:colId xmlns:a16="http://schemas.microsoft.com/office/drawing/2014/main" val="2341814664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18691557"/>
                    </a:ext>
                  </a:extLst>
                </a:gridCol>
                <a:gridCol w="836023">
                  <a:extLst>
                    <a:ext uri="{9D8B030D-6E8A-4147-A177-3AD203B41FA5}">
                      <a16:colId xmlns:a16="http://schemas.microsoft.com/office/drawing/2014/main" val="2208677429"/>
                    </a:ext>
                  </a:extLst>
                </a:gridCol>
                <a:gridCol w="1253481">
                  <a:extLst>
                    <a:ext uri="{9D8B030D-6E8A-4147-A177-3AD203B41FA5}">
                      <a16:colId xmlns:a16="http://schemas.microsoft.com/office/drawing/2014/main" val="3314220478"/>
                    </a:ext>
                  </a:extLst>
                </a:gridCol>
              </a:tblGrid>
              <a:tr h="535575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Ethnic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586897"/>
                  </a:ext>
                </a:extLst>
              </a:tr>
              <a:tr h="7554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12.01.01.02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An </a:t>
                      </a:r>
                      <a:r>
                        <a:rPr lang="en-US" sz="1400" dirty="0" err="1">
                          <a:effectLst/>
                        </a:rPr>
                        <a:t>Giang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chuyen_Thoai_Ngoc_Hau_AnGiang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Grade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Kinh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Mathematics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Consolation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00093"/>
                  </a:ext>
                </a:extLst>
              </a:tr>
              <a:tr h="7554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smtClean="0">
                          <a:effectLst/>
                        </a:rPr>
                        <a:t>12.01.03.05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An </a:t>
                      </a:r>
                      <a:r>
                        <a:rPr lang="en-US" sz="1400" dirty="0" err="1">
                          <a:effectLst/>
                        </a:rPr>
                        <a:t>Giang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chuyen_Thoai_Ngoc_Hau_AnGiang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Grade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Kinh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Chemistry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23.25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Third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581014"/>
                  </a:ext>
                </a:extLst>
              </a:tr>
              <a:tr h="7554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12.01.05.05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An </a:t>
                      </a:r>
                      <a:r>
                        <a:rPr lang="en-US" sz="1400" dirty="0" err="1">
                          <a:effectLst/>
                        </a:rPr>
                        <a:t>Giang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chuyen_Thoai_Ngoc_Hau_AnGiang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Grade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Kinh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Informatics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35.10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smtClean="0">
                          <a:effectLst/>
                        </a:rPr>
                        <a:t>First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726474"/>
                  </a:ext>
                </a:extLst>
              </a:tr>
              <a:tr h="7554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12.01.06.02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An </a:t>
                      </a:r>
                      <a:r>
                        <a:rPr lang="en-US" sz="1400" dirty="0" err="1">
                          <a:effectLst/>
                        </a:rPr>
                        <a:t>Giang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chuyen_Thoai_Ngoc_Hau_AnGiang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Grade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effectLst/>
                        </a:rPr>
                        <a:t>Kinh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Literature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14.00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effectLst/>
                        </a:rPr>
                        <a:t>Third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867312"/>
                  </a:ext>
                </a:extLst>
              </a:tr>
              <a:tr h="755468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69468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6322" y="1766112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Số</a:t>
            </a:r>
            <a:r>
              <a:rPr lang="en-US" b="1" dirty="0" smtClean="0"/>
              <a:t> </a:t>
            </a:r>
            <a:r>
              <a:rPr lang="en-US" b="1" dirty="0" err="1" smtClean="0"/>
              <a:t>lượng</a:t>
            </a:r>
            <a:r>
              <a:rPr lang="en-US" b="1" dirty="0"/>
              <a:t> </a:t>
            </a:r>
            <a:r>
              <a:rPr lang="en-US" b="1" dirty="0" err="1"/>
              <a:t>dòng</a:t>
            </a:r>
            <a:r>
              <a:rPr lang="en-US" b="1" dirty="0" smtClean="0"/>
              <a:t>: 15138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" r="578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1859280" y="1568631"/>
            <a:ext cx="2377440" cy="1421928"/>
          </a:xfrm>
        </p:spPr>
        <p:txBody>
          <a:bodyPr/>
          <a:lstStyle/>
          <a:p>
            <a:r>
              <a:rPr lang="en-US" sz="9600" dirty="0"/>
              <a:t>1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0" y="3722597"/>
            <a:ext cx="6096000" cy="590931"/>
          </a:xfrm>
        </p:spPr>
        <p:txBody>
          <a:bodyPr/>
          <a:lstStyle/>
          <a:p>
            <a:r>
              <a:rPr lang="en-US" b="1" dirty="0" err="1" smtClean="0"/>
              <a:t>Thành</a:t>
            </a:r>
            <a:r>
              <a:rPr lang="en-US" b="1" dirty="0" smtClean="0"/>
              <a:t> </a:t>
            </a:r>
            <a:r>
              <a:rPr lang="en-US" b="1" dirty="0" err="1" smtClean="0"/>
              <a:t>tích</a:t>
            </a:r>
            <a:r>
              <a:rPr lang="en-US" b="1" dirty="0" smtClean="0"/>
              <a:t> </a:t>
            </a:r>
            <a:r>
              <a:rPr lang="en-US" b="1" dirty="0" err="1" smtClean="0"/>
              <a:t>các</a:t>
            </a:r>
            <a:r>
              <a:rPr lang="en-US" b="1" dirty="0" smtClean="0"/>
              <a:t> </a:t>
            </a:r>
            <a:r>
              <a:rPr lang="en-US" b="1" dirty="0" err="1" smtClean="0"/>
              <a:t>đội</a:t>
            </a:r>
            <a:r>
              <a:rPr lang="en-US" b="1" dirty="0" smtClean="0"/>
              <a:t> </a:t>
            </a:r>
            <a:r>
              <a:rPr lang="en-US" b="1" dirty="0" err="1" smtClean="0"/>
              <a:t>dự</a:t>
            </a:r>
            <a:r>
              <a:rPr lang="en-US" b="1" dirty="0" smtClean="0"/>
              <a:t> </a:t>
            </a:r>
            <a:r>
              <a:rPr lang="en-US" b="1" dirty="0" err="1" smtClean="0"/>
              <a:t>thi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04650" y="6484938"/>
            <a:ext cx="38735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4319" y="169817"/>
            <a:ext cx="780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Biểu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đồ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số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lượng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giải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của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mỗi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đội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tuyển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theo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từng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vùng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585" y="631482"/>
            <a:ext cx="4297681" cy="57438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71554" y="6394191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…. (70 </a:t>
            </a:r>
            <a:r>
              <a:rPr lang="en-US" b="1" dirty="0" err="1" smtClean="0"/>
              <a:t>dòng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04650" y="6484938"/>
            <a:ext cx="387350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4319" y="169817"/>
            <a:ext cx="10770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Biểu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đồ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số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lượng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giải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của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mỗi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đội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tuyển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theo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từng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vùng</a:t>
            </a:r>
            <a:r>
              <a:rPr lang="en-US" sz="2400" dirty="0" smtClean="0">
                <a:solidFill>
                  <a:schemeClr val="tx2"/>
                </a:solidFill>
              </a:rPr>
              <a:t> (</a:t>
            </a:r>
            <a:r>
              <a:rPr lang="en-US" sz="2400" dirty="0" err="1" smtClean="0">
                <a:solidFill>
                  <a:schemeClr val="tx2"/>
                </a:solidFill>
              </a:rPr>
              <a:t>theo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u="sng" dirty="0" smtClean="0">
                <a:solidFill>
                  <a:schemeClr val="tx2"/>
                </a:solidFill>
              </a:rPr>
              <a:t>Sunburst</a:t>
            </a:r>
            <a:r>
              <a:rPr lang="en-US" u="sng" dirty="0" smtClean="0"/>
              <a:t> </a:t>
            </a:r>
            <a:r>
              <a:rPr lang="en-US" sz="2400" u="sng" dirty="0" smtClean="0">
                <a:solidFill>
                  <a:schemeClr val="tx2"/>
                </a:solidFill>
              </a:rPr>
              <a:t>Chart)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0" y="631482"/>
            <a:ext cx="10341488" cy="61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78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7" y="688929"/>
            <a:ext cx="11983576" cy="54636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19" y="169817"/>
            <a:ext cx="9941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Biểu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đồ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số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lượng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giải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của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mỗi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đội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tuyển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theo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từng</a:t>
            </a:r>
            <a:r>
              <a:rPr lang="en-US" sz="2400" dirty="0" smtClean="0">
                <a:solidFill>
                  <a:schemeClr val="tx2"/>
                </a:solidFill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</a:rPr>
              <a:t>vùng</a:t>
            </a:r>
            <a:r>
              <a:rPr lang="en-US" sz="2400" dirty="0" smtClean="0">
                <a:solidFill>
                  <a:schemeClr val="tx2"/>
                </a:solidFill>
              </a:rPr>
              <a:t> (</a:t>
            </a:r>
            <a:r>
              <a:rPr lang="en-US" sz="2400" dirty="0" err="1" smtClean="0">
                <a:solidFill>
                  <a:schemeClr val="tx2"/>
                </a:solidFill>
              </a:rPr>
              <a:t>theo</a:t>
            </a:r>
            <a:r>
              <a:rPr lang="en-US" sz="2400" smtClean="0">
                <a:solidFill>
                  <a:schemeClr val="tx2"/>
                </a:solidFill>
              </a:rPr>
              <a:t> Tree Map)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0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2E6351-E64A-42DD-A554-7DF752222129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16c05727-aa75-4e4a-9b5f-8a80a1165891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0</TotalTime>
  <Words>1476</Words>
  <Application>Microsoft Office PowerPoint</Application>
  <PresentationFormat>Widescreen</PresentationFormat>
  <Paragraphs>374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PHÂN TÍCH NHÓM HỌC SINH ƯU TÚ Ở VIỆT NAM THÔNG QUA KÌ THI HỌC SINH GIỎI QUỐC GIA 2012-2018</vt:lpstr>
      <vt:lpstr>PowerPoint Presentation</vt:lpstr>
      <vt:lpstr>KÌ THI HSG  QUỐC GIA LÀ GÌ?</vt:lpstr>
      <vt:lpstr>PowerPoint Presentation</vt:lpstr>
      <vt:lpstr>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Ý NGHĨA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Ý NGHĨA</vt:lpstr>
      <vt:lpstr>PowerPoint Presentation</vt:lpstr>
      <vt:lpstr>PowerPoint Presentation</vt:lpstr>
      <vt:lpstr>PowerPoint Presentation</vt:lpstr>
      <vt:lpstr>PowerPoint Presentation</vt:lpstr>
      <vt:lpstr>Ý NGHĨA</vt:lpstr>
      <vt:lpstr>THANK YOU FOR LISTENING!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2020-08-29T06:24:50Z</dcterms:created>
  <dcterms:modified xsi:type="dcterms:W3CDTF">2020-08-30T02:01:02Z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